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3"/>
  </p:notesMasterIdLst>
  <p:sldIdLst>
    <p:sldId id="257" r:id="rId2"/>
    <p:sldId id="899" r:id="rId3"/>
    <p:sldId id="428" r:id="rId4"/>
    <p:sldId id="420" r:id="rId5"/>
    <p:sldId id="824" r:id="rId6"/>
    <p:sldId id="898" r:id="rId7"/>
    <p:sldId id="900" r:id="rId8"/>
    <p:sldId id="872" r:id="rId9"/>
    <p:sldId id="875" r:id="rId10"/>
    <p:sldId id="902" r:id="rId11"/>
    <p:sldId id="873" r:id="rId12"/>
    <p:sldId id="874" r:id="rId13"/>
    <p:sldId id="903" r:id="rId14"/>
    <p:sldId id="930" r:id="rId15"/>
    <p:sldId id="841" r:id="rId16"/>
    <p:sldId id="883" r:id="rId17"/>
    <p:sldId id="284" r:id="rId18"/>
    <p:sldId id="373" r:id="rId19"/>
    <p:sldId id="294" r:id="rId20"/>
    <p:sldId id="332" r:id="rId21"/>
    <p:sldId id="882" r:id="rId22"/>
    <p:sldId id="293" r:id="rId23"/>
    <p:sldId id="298" r:id="rId24"/>
    <p:sldId id="405" r:id="rId25"/>
    <p:sldId id="884" r:id="rId26"/>
    <p:sldId id="837" r:id="rId27"/>
    <p:sldId id="848" r:id="rId28"/>
    <p:sldId id="843" r:id="rId29"/>
    <p:sldId id="905" r:id="rId30"/>
    <p:sldId id="907" r:id="rId31"/>
    <p:sldId id="908" r:id="rId32"/>
    <p:sldId id="886" r:id="rId33"/>
    <p:sldId id="885" r:id="rId34"/>
    <p:sldId id="842" r:id="rId35"/>
    <p:sldId id="822" r:id="rId36"/>
    <p:sldId id="807" r:id="rId37"/>
    <p:sldId id="894" r:id="rId38"/>
    <p:sldId id="917" r:id="rId39"/>
    <p:sldId id="838" r:id="rId40"/>
    <p:sldId id="839" r:id="rId41"/>
    <p:sldId id="840" r:id="rId42"/>
    <p:sldId id="909" r:id="rId43"/>
    <p:sldId id="844" r:id="rId44"/>
    <p:sldId id="887" r:id="rId45"/>
    <p:sldId id="888" r:id="rId46"/>
    <p:sldId id="889" r:id="rId47"/>
    <p:sldId id="890" r:id="rId48"/>
    <p:sldId id="891" r:id="rId49"/>
    <p:sldId id="892" r:id="rId50"/>
    <p:sldId id="895" r:id="rId51"/>
    <p:sldId id="896" r:id="rId52"/>
    <p:sldId id="845" r:id="rId53"/>
    <p:sldId id="901" r:id="rId54"/>
    <p:sldId id="910" r:id="rId55"/>
    <p:sldId id="846" r:id="rId56"/>
    <p:sldId id="474" r:id="rId57"/>
    <p:sldId id="557" r:id="rId58"/>
    <p:sldId id="877" r:id="rId59"/>
    <p:sldId id="911" r:id="rId60"/>
    <p:sldId id="847" r:id="rId61"/>
    <p:sldId id="849" r:id="rId62"/>
    <p:sldId id="850" r:id="rId63"/>
    <p:sldId id="851" r:id="rId64"/>
    <p:sldId id="878" r:id="rId65"/>
    <p:sldId id="918" r:id="rId66"/>
    <p:sldId id="897" r:id="rId67"/>
    <p:sldId id="912" r:id="rId68"/>
    <p:sldId id="857" r:id="rId69"/>
    <p:sldId id="858" r:id="rId70"/>
    <p:sldId id="859" r:id="rId71"/>
    <p:sldId id="860" r:id="rId72"/>
    <p:sldId id="852" r:id="rId73"/>
    <p:sldId id="879" r:id="rId74"/>
    <p:sldId id="913" r:id="rId75"/>
    <p:sldId id="861" r:id="rId76"/>
    <p:sldId id="914" r:id="rId77"/>
    <p:sldId id="862" r:id="rId78"/>
    <p:sldId id="853" r:id="rId79"/>
    <p:sldId id="880" r:id="rId80"/>
    <p:sldId id="919" r:id="rId81"/>
    <p:sldId id="921" r:id="rId82"/>
    <p:sldId id="854" r:id="rId83"/>
    <p:sldId id="863" r:id="rId84"/>
    <p:sldId id="864" r:id="rId85"/>
    <p:sldId id="865" r:id="rId86"/>
    <p:sldId id="866" r:id="rId87"/>
    <p:sldId id="867" r:id="rId88"/>
    <p:sldId id="931" r:id="rId89"/>
    <p:sldId id="920" r:id="rId90"/>
    <p:sldId id="855" r:id="rId91"/>
    <p:sldId id="629" r:id="rId92"/>
    <p:sldId id="457" r:id="rId93"/>
    <p:sldId id="825" r:id="rId94"/>
    <p:sldId id="459" r:id="rId95"/>
    <p:sldId id="458" r:id="rId96"/>
    <p:sldId id="454" r:id="rId97"/>
    <p:sldId id="915" r:id="rId98"/>
    <p:sldId id="881" r:id="rId99"/>
    <p:sldId id="929" r:id="rId100"/>
    <p:sldId id="928" r:id="rId101"/>
    <p:sldId id="916" r:id="rId102"/>
    <p:sldId id="868" r:id="rId103"/>
    <p:sldId id="869" r:id="rId104"/>
    <p:sldId id="870" r:id="rId105"/>
    <p:sldId id="871" r:id="rId106"/>
    <p:sldId id="926" r:id="rId107"/>
    <p:sldId id="927" r:id="rId108"/>
    <p:sldId id="856" r:id="rId109"/>
    <p:sldId id="922" r:id="rId110"/>
    <p:sldId id="923" r:id="rId111"/>
    <p:sldId id="924" r:id="rId112"/>
    <p:sldId id="925" r:id="rId113"/>
    <p:sldId id="258" r:id="rId114"/>
    <p:sldId id="823" r:id="rId115"/>
    <p:sldId id="403" r:id="rId116"/>
    <p:sldId id="826" r:id="rId117"/>
    <p:sldId id="630" r:id="rId118"/>
    <p:sldId id="300" r:id="rId119"/>
    <p:sldId id="455" r:id="rId120"/>
    <p:sldId id="465" r:id="rId121"/>
    <p:sldId id="631" r:id="rId1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9DB"/>
    <a:srgbClr val="F2F2F2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Styl pośredni 4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46F890A9-2807-4EBB-B81D-B2AA78EC7F39}" styleName="Styl ciemny 2 -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Styl ciemny 1 — Ak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0" autoAdjust="0"/>
    <p:restoredTop sz="95742"/>
  </p:normalViewPr>
  <p:slideViewPr>
    <p:cSldViewPr snapToGrid="0" snapToObjects="1">
      <p:cViewPr varScale="1">
        <p:scale>
          <a:sx n="109" d="100"/>
          <a:sy n="109" d="100"/>
        </p:scale>
        <p:origin x="200" y="352"/>
      </p:cViewPr>
      <p:guideLst/>
    </p:cSldViewPr>
  </p:slideViewPr>
  <p:outlineViewPr>
    <p:cViewPr>
      <p:scale>
        <a:sx n="25" d="100"/>
        <a:sy n="25" d="100"/>
      </p:scale>
      <p:origin x="0" y="-10832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9488"/>
    </p:cViewPr>
  </p:sorter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6A34-B01B-D241-B3B4-94B1B7A79278}" type="datetimeFigureOut">
              <a:rPr lang="pl-PL" smtClean="0"/>
              <a:t>17.03.2022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4DD93-98D4-7B4B-B8A0-F7A2456B56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4175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8559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8600" y="241300"/>
            <a:ext cx="73152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2Co 5:17-21 </a:t>
            </a:r>
            <a:r>
              <a:rPr lang="pl-P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eib</a:t>
            </a:r>
            <a:b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(17)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Tak więc kto jest w Chrystusie, nowym jest stworzeniem. Stare przeminęło — i nastało nowe! </a:t>
            </a: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(18)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wszystko to jest z Boga, który nas pojednał ze sobą przez Chrystusa i </a:t>
            </a:r>
            <a:r>
              <a:rPr lang="pl-PL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zlecił nam posługę pojednania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(19)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znaczy, że Bóg w Chrystusie świat ze sobą jedna, nie poczytując ludziom ich upadków, i nam powierzył słowo pojednania.</a:t>
            </a:r>
            <a:b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(20)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Dlatego w miejsce Chrystusa głosimy poselstwo jakby samego Boga, który przez nas kieruje do ludzi wezwanie. </a:t>
            </a:r>
            <a:r>
              <a:rPr lang="pl-PL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miejsce Chrystusa błagamy: Pojednajcie się z Bogiem.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(21)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 Tego, który nie poznał grzechu, za nas uczynił grzechem, abyśmy my w Nim stali się sprawiedliwością Boga.</a:t>
            </a:r>
            <a:endParaRPr lang="pl-PL" i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6005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8600" y="241300"/>
            <a:ext cx="73152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pl-PL" i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9613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8600" y="241300"/>
            <a:ext cx="73152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2Co 5:17-21 </a:t>
            </a:r>
            <a:r>
              <a:rPr lang="pl-P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eib</a:t>
            </a:r>
            <a:b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(17)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Tak więc kto jest w Chrystusie, nowym jest stworzeniem. Stare przeminęło — i nastało nowe! </a:t>
            </a: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(18)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wszystko to jest z Boga, który nas pojednał ze sobą przez Chrystusa i </a:t>
            </a:r>
            <a:r>
              <a:rPr lang="pl-PL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zlecił nam posługę pojednania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(19)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znaczy, że Bóg w Chrystusie świat ze sobą jedna, nie poczytując ludziom ich upadków, i nam powierzył słowo pojednania.</a:t>
            </a:r>
          </a:p>
          <a:p>
            <a:pPr marL="171450" indent="-171450">
              <a:buFont typeface="Arial" charset="0"/>
              <a:buChar char="•"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 o głoszeniu jest dalej</a:t>
            </a:r>
            <a:b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l-PL" i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0148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8600" y="241300"/>
            <a:ext cx="73152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2Co 5:17-21 </a:t>
            </a:r>
            <a:r>
              <a:rPr lang="pl-P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eib</a:t>
            </a:r>
            <a:b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(17)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Tak więc kto jest w Chrystusie, nowym jest stworzeniem. Stare przeminęło — i nastało nowe! </a:t>
            </a: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(18)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wszystko to jest z Boga, który nas pojednał ze sobą przez Chrystusa i </a:t>
            </a:r>
            <a:r>
              <a:rPr lang="pl-PL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zlecił nam posługę pojednania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(19)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znaczy, że Bóg w Chrystusie świat ze sobą jedna, nie poczytując ludziom ich upadków, i nam powierzył słowo pojednania.</a:t>
            </a:r>
          </a:p>
          <a:p>
            <a:pPr marL="171450" indent="-171450">
              <a:buFont typeface="Arial" charset="0"/>
              <a:buChar char="•"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 o głoszeniu jest dalej</a:t>
            </a:r>
            <a:b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l-PL" i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3028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7469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34806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28500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62475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9688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8587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8600" y="241300"/>
            <a:ext cx="73152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81566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76068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51108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56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16759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8600" y="241300"/>
            <a:ext cx="73152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wojtek.pp.org.pl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/32703_morfologia-chrzescijanie-ociezali</a:t>
            </a:r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106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1111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98362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8600" y="241300"/>
            <a:ext cx="73152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mr-IN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pl-PL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Font typeface="Arial" charset="0"/>
              <a:buNone/>
            </a:pPr>
            <a:r>
              <a:rPr lang="pl-PL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Trudne do odróżnienia!!!</a:t>
            </a:r>
            <a:endParaRPr lang="pl-PL" sz="1050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117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47128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8600" y="241300"/>
            <a:ext cx="73152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118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32097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8600" y="241300"/>
            <a:ext cx="73152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wojtek.pp.org.pl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/32703_morfologia-chrzescijanie-ociezali</a:t>
            </a:r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119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465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8600" y="241300"/>
            <a:ext cx="73152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mr-IN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pl-PL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Font typeface="Arial" charset="0"/>
              <a:buNone/>
            </a:pPr>
            <a:r>
              <a:rPr lang="pl-PL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Trudne do odróżnienia!!!</a:t>
            </a:r>
            <a:endParaRPr lang="pl-PL" sz="1050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120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68702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8600" y="241300"/>
            <a:ext cx="73152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mr-IN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pl-PL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Font typeface="Arial" charset="0"/>
              <a:buNone/>
            </a:pPr>
            <a:r>
              <a:rPr lang="pl-PL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Trudne do odróżnienia!!!</a:t>
            </a:r>
            <a:endParaRPr lang="pl-PL" sz="1050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121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7440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8600" y="241300"/>
            <a:ext cx="73152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mr-IN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pl-PL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Font typeface="Arial" charset="0"/>
              <a:buNone/>
            </a:pPr>
            <a:r>
              <a:rPr lang="pl-PL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Trudne do odróżnienia!!!</a:t>
            </a:r>
            <a:endParaRPr lang="pl-PL" sz="1050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2589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241300"/>
            <a:ext cx="54864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pl-P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Rz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3:23</a:t>
            </a:r>
            <a:b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Wszyscy bowiem zgrzeszyli i są pozbawieni chwały Boga.</a:t>
            </a:r>
            <a:endParaRPr lang="pl-PL" i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6231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241300"/>
            <a:ext cx="54864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pl-P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Rz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3:23</a:t>
            </a:r>
            <a:b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Wszyscy bowiem zgrzeszyli i są pozbawieni chwały Boga.</a:t>
            </a:r>
            <a:endParaRPr lang="pl-PL" i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7093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8600" y="241300"/>
            <a:ext cx="73152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pl-P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Rz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3:23-25 </a:t>
            </a:r>
            <a:r>
              <a:rPr lang="pl-P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ubg</a:t>
            </a:r>
            <a:b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(23)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Wszyscy bowiem zgrzeszyli i są pozbawieni chwały Boga; </a:t>
            </a: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(24)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zostają usprawiedliwieni darmo, z jego łaski, przez odkupienie, które jest w Jezusie Chrystusie. </a:t>
            </a: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(25)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Jego to Bóg ustanowił przebłaganiem przez wiarę w jego krew, aby okazać swoją sprawiedliwość przez odpuszczenie, w swojej cierpliwości, przedtem popełnionych grzechów.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3035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241300"/>
            <a:ext cx="54864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2Co 5:17-21 </a:t>
            </a:r>
            <a:r>
              <a:rPr lang="pl-P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eib</a:t>
            </a:r>
            <a:b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(17)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Tak więc kto jest w Chrystusie, nowym jest stworzeniem. Stare przeminęło — i nastało nowe! </a:t>
            </a: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(18)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wszystko to jest z Boga, który nas pojednał ze sobą przez Chrystusa i </a:t>
            </a:r>
            <a:r>
              <a:rPr lang="pl-PL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zlecił nam posługę pojednania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(19)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znaczy, że Bóg w Chrystusie świat ze sobą jedna, nie poczytując ludziom ich upadków, i nam powierzył słowo pojednania.</a:t>
            </a:r>
          </a:p>
          <a:p>
            <a:pPr marL="171450" indent="-171450">
              <a:buFont typeface="Arial" charset="0"/>
              <a:buChar char="•"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 o głoszeniu jest dalej</a:t>
            </a:r>
            <a:b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l-PL" i="1" dirty="0"/>
          </a:p>
          <a:p>
            <a:pPr marL="171450" indent="-171450">
              <a:buFont typeface="Arial" charset="0"/>
              <a:buChar char="•"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????</a:t>
            </a:r>
          </a:p>
          <a:p>
            <a:pPr marL="171450" indent="-171450">
              <a:buFont typeface="Arial" charset="0"/>
              <a:buChar char="•"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??????</a:t>
            </a:r>
          </a:p>
          <a:p>
            <a:pPr marL="171450" indent="-171450">
              <a:buFont typeface="Arial" charset="0"/>
              <a:buChar char="•"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??????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7870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8600" y="241300"/>
            <a:ext cx="73152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2Co 5:17-21 </a:t>
            </a:r>
            <a:r>
              <a:rPr lang="pl-P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eib</a:t>
            </a:r>
            <a:b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(17)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Tak więc kto jest w Chrystusie, nowym jest stworzeniem. Stare przeminęło — i nastało nowe! </a:t>
            </a: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(18)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wszystko to jest z Boga, który nas pojednał ze sobą przez Chrystusa i </a:t>
            </a:r>
            <a:r>
              <a:rPr lang="pl-PL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zlecił nam posługę pojednania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(19)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znaczy, że Bóg w Chrystusie świat ze sobą jedna, nie poczytując ludziom ich upadków, i nam powierzył słowo pojednania.</a:t>
            </a:r>
          </a:p>
          <a:p>
            <a:pPr marL="171450" indent="-171450">
              <a:buFont typeface="Arial" charset="0"/>
              <a:buChar char="•"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 o głoszeniu jest dalej</a:t>
            </a:r>
            <a:b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l-PL" i="1" dirty="0"/>
          </a:p>
          <a:p>
            <a:pPr marL="171450" indent="-171450">
              <a:buFont typeface="Arial" charset="0"/>
              <a:buChar char="•"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????</a:t>
            </a:r>
          </a:p>
          <a:p>
            <a:pPr marL="171450" indent="-171450">
              <a:buFont typeface="Arial" charset="0"/>
              <a:buChar char="•"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??????</a:t>
            </a:r>
          </a:p>
          <a:p>
            <a:pPr marL="171450" indent="-171450">
              <a:buFont typeface="Arial" charset="0"/>
              <a:buChar char="•"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??????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86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8600" y="241300"/>
            <a:ext cx="73152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2Co 5:17-21 </a:t>
            </a:r>
            <a:r>
              <a:rPr lang="pl-P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eib</a:t>
            </a:r>
            <a:b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(17)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Tak więc kto jest w Chrystusie, nowym jest stworzeniem. Stare przeminęło — i nastało nowe! </a:t>
            </a: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(18)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wszystko to jest z Boga, który nas pojednał ze sobą przez Chrystusa i </a:t>
            </a:r>
            <a:r>
              <a:rPr lang="pl-PL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zlecił nam posługę pojednania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(19)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znaczy, że Bóg w Chrystusie świat ze sobą jedna, nie poczytując ludziom ich upadków, i nam powierzył słowo pojednania.</a:t>
            </a:r>
          </a:p>
          <a:p>
            <a:pPr marL="171450" indent="-171450">
              <a:buFont typeface="Arial" charset="0"/>
              <a:buChar char="•"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 o głoszeniu jest dalej</a:t>
            </a:r>
            <a:b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l-PL" i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4702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F5CFB7-2CE1-A54D-B4A0-F372453F2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C2A4D11-F54B-7B44-9428-316EFC298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Edytuj style wzorca tekstu
Drugi poziom
Trzeci poziom
Czwarty poziom
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933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B6527D-7315-0344-97B2-E408300D1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94666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cja, schemat,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32138"/>
            <a:ext cx="10515600" cy="2813291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lIns="360000" rIns="360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8200" y="4455333"/>
            <a:ext cx="6172200" cy="2218332"/>
          </a:xfrm>
          <a:ln>
            <a:noFill/>
          </a:ln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A4C7F85-6E5C-2344-98A3-2C351DB54E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4350" y="185738"/>
            <a:ext cx="1358900" cy="863600"/>
          </a:xfrm>
          <a:prstGeom prst="rect">
            <a:avLst/>
          </a:prstGeom>
        </p:spPr>
      </p:pic>
      <p:sp>
        <p:nvSpPr>
          <p:cNvPr id="9" name="Symbol zastępczy zawartości 3">
            <a:extLst>
              <a:ext uri="{FF2B5EF4-FFF2-40B4-BE49-F238E27FC236}">
                <a16:creationId xmlns:a16="http://schemas.microsoft.com/office/drawing/2014/main" id="{E03CB673-A9F3-F444-AB44-AD276C900F7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267074" y="4455333"/>
            <a:ext cx="4086726" cy="2218332"/>
          </a:xfrm>
          <a:ln>
            <a:noFill/>
          </a:ln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A0236353-EEC9-6E41-855F-A5634D69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674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3043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BE13D6-D9AF-E34D-A440-CDCDD108A23A}" type="datetimeFigureOut">
              <a:rPr lang="pl-PL" smtClean="0"/>
              <a:t>17.03.2022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</a:p>
        </p:txBody>
      </p:sp>
    </p:spTree>
    <p:extLst>
      <p:ext uri="{BB962C8B-B14F-4D97-AF65-F5344CB8AC3E}">
        <p14:creationId xmlns:p14="http://schemas.microsoft.com/office/powerpoint/2010/main" val="2927593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ytat i komentarz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838200" y="1254369"/>
            <a:ext cx="10515600" cy="30989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just">
              <a:spcBef>
                <a:spcPts val="400"/>
              </a:spcBef>
              <a:buNone/>
              <a:defRPr sz="2400" i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528031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69407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BE13D6-D9AF-E34D-A440-CDCDD108A23A}" type="datetimeFigureOut">
              <a:rPr lang="pl-PL" smtClean="0"/>
              <a:t>17.03.2022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</a:p>
        </p:txBody>
      </p:sp>
    </p:spTree>
    <p:extLst>
      <p:ext uri="{BB962C8B-B14F-4D97-AF65-F5344CB8AC3E}">
        <p14:creationId xmlns:p14="http://schemas.microsoft.com/office/powerpoint/2010/main" val="314450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ytat i komentarz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838200" y="1254369"/>
            <a:ext cx="10515600" cy="30989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just">
              <a:spcBef>
                <a:spcPts val="400"/>
              </a:spcBef>
              <a:buNone/>
              <a:defRPr sz="2400" i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528031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</a:p>
        </p:txBody>
      </p:sp>
    </p:spTree>
    <p:extLst>
      <p:ext uri="{BB962C8B-B14F-4D97-AF65-F5344CB8AC3E}">
        <p14:creationId xmlns:p14="http://schemas.microsoft.com/office/powerpoint/2010/main" val="1826178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łota myśl duż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676405" y="424170"/>
            <a:ext cx="10081241" cy="6076838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99533"/>
            <a:ext cx="10021866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0876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łota myśl mał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1866380" y="1077240"/>
            <a:ext cx="7738873" cy="449684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41531" y="1370015"/>
            <a:ext cx="7015620" cy="39410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3038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łota myśl niebie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7" name="Chmurka 6"/>
          <p:cNvSpPr/>
          <p:nvPr userDrawn="1"/>
        </p:nvSpPr>
        <p:spPr>
          <a:xfrm>
            <a:off x="1147480" y="950262"/>
            <a:ext cx="9610166" cy="584498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8008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arta UBG z 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637456" y="187324"/>
            <a:ext cx="7249743" cy="514423"/>
          </a:xfrm>
        </p:spPr>
        <p:txBody>
          <a:bodyPr anchor="t"/>
          <a:lstStyle>
            <a:lvl1pPr>
              <a:defRPr sz="3200" b="1">
                <a:latin typeface="+mn-lt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tyt.`</a:t>
            </a:r>
          </a:p>
        </p:txBody>
      </p:sp>
      <p:sp>
        <p:nvSpPr>
          <p:cNvPr id="3" name="Symbol zastępczy obrazu 2"/>
          <p:cNvSpPr>
            <a:spLocks noGrp="1" noChangeAspect="1"/>
          </p:cNvSpPr>
          <p:nvPr>
            <p:ph type="pic" idx="1"/>
          </p:nvPr>
        </p:nvSpPr>
        <p:spPr>
          <a:xfrm>
            <a:off x="-290944" y="0"/>
            <a:ext cx="4928400" cy="69503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37456" y="873303"/>
            <a:ext cx="7249743" cy="315837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637456" y="4203229"/>
            <a:ext cx="7249743" cy="23915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4390997" y="187324"/>
            <a:ext cx="0" cy="6407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46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42D60A-8645-2F4B-A5C3-7DC644C7F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EB2252-DAA7-0F4E-8CFC-BE6A59EAEDD1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None/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23305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rta UBG z 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637456" y="187324"/>
            <a:ext cx="7380373" cy="514423"/>
          </a:xfrm>
        </p:spPr>
        <p:txBody>
          <a:bodyPr anchor="t"/>
          <a:lstStyle>
            <a:lvl1pPr>
              <a:defRPr sz="3200" b="1">
                <a:latin typeface="+mn-lt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tyt.`</a:t>
            </a:r>
          </a:p>
        </p:txBody>
      </p:sp>
      <p:sp>
        <p:nvSpPr>
          <p:cNvPr id="3" name="Symbol zastępczy obrazu 2"/>
          <p:cNvSpPr>
            <a:spLocks noGrp="1" noChangeAspect="1"/>
          </p:cNvSpPr>
          <p:nvPr>
            <p:ph type="pic" idx="1"/>
          </p:nvPr>
        </p:nvSpPr>
        <p:spPr>
          <a:xfrm>
            <a:off x="-290944" y="0"/>
            <a:ext cx="4928400" cy="69503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37456" y="873303"/>
            <a:ext cx="7380373" cy="31583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>
              <a:buNone/>
              <a:defRPr lang="pl-PL" sz="2400" i="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</a:pPr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637456" y="4203229"/>
            <a:ext cx="7380373" cy="23915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4390997" y="187324"/>
            <a:ext cx="0" cy="6407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452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32CCD-F55A-4BBE-ACE6-34D0721E9C97}" type="datetimeFigureOut">
              <a:rPr lang="pl-PL" smtClean="0"/>
              <a:t>17.03.2022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60F8-E634-47C4-B371-8680A20CCD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5706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esc do analiz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42D60A-8645-2F4B-A5C3-7DC644C7F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0787"/>
          </a:xfrm>
          <a:ln>
            <a:noFill/>
          </a:ln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EB2252-DAA7-0F4E-8CFC-BE6A59EAEDD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9966" y="1237785"/>
            <a:ext cx="11043834" cy="493917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600">
                <a:latin typeface="+mn-lt"/>
              </a:defRPr>
            </a:lvl1pPr>
            <a:lvl2pPr>
              <a:defRPr sz="2600">
                <a:latin typeface="+mn-lt"/>
              </a:defRPr>
            </a:lvl2pPr>
            <a:lvl3pPr>
              <a:defRPr sz="2600">
                <a:latin typeface="+mn-lt"/>
              </a:defRPr>
            </a:lvl3pPr>
            <a:lvl4pPr>
              <a:defRPr sz="2600">
                <a:latin typeface="+mn-lt"/>
              </a:defRPr>
            </a:lvl4pPr>
            <a:lvl5pPr>
              <a:defRPr sz="2600">
                <a:latin typeface="+mn-lt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940E6723-6087-1C43-A099-4509B512E05A}"/>
              </a:ext>
            </a:extLst>
          </p:cNvPr>
          <p:cNvCxnSpPr>
            <a:cxnSpLocks/>
          </p:cNvCxnSpPr>
          <p:nvPr userDrawn="1"/>
        </p:nvCxnSpPr>
        <p:spPr>
          <a:xfrm>
            <a:off x="838200" y="1025912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670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ść do czyt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8EDA4C29-1503-F346-86A4-0107209ED25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EB2252-DAA7-0F4E-8CFC-BE6A59EAEDD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9550" y="278968"/>
            <a:ext cx="11753850" cy="6407582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latin typeface="+mn-lt"/>
              </a:defRPr>
            </a:lvl1pPr>
            <a:lvl2pPr marL="457200" indent="0">
              <a:buNone/>
              <a:defRPr sz="2600">
                <a:latin typeface="+mn-lt"/>
              </a:defRPr>
            </a:lvl2pPr>
            <a:lvl3pPr marL="914400" indent="0">
              <a:buNone/>
              <a:defRPr sz="2600">
                <a:latin typeface="+mn-lt"/>
              </a:defRPr>
            </a:lvl3pPr>
            <a:lvl4pPr marL="1371600" indent="0">
              <a:buNone/>
              <a:defRPr sz="2600">
                <a:latin typeface="+mn-lt"/>
              </a:defRPr>
            </a:lvl4pPr>
            <a:lvl5pPr marL="1828800" indent="0">
              <a:buNone/>
              <a:defRPr sz="2600">
                <a:latin typeface="+mn-lt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5065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pl-PL" sz="2400"/>
            </a:lvl1pPr>
            <a:lvl2pPr>
              <a:defRPr lang="pl-PL" sz="2400"/>
            </a:lvl2pPr>
            <a:lvl3pPr>
              <a:defRPr lang="pl-PL" sz="2400"/>
            </a:lvl3pPr>
            <a:lvl4pPr>
              <a:defRPr lang="pl-PL" sz="2400"/>
            </a:lvl4pPr>
            <a:lvl5pPr>
              <a:defRPr lang="pl-PL" sz="24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984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inicja i dyskus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181"/>
          </a:xfrm>
        </p:spPr>
        <p:txBody>
          <a:bodyPr>
            <a:normAutofit/>
          </a:bodyPr>
          <a:lstStyle>
            <a:lvl1pPr>
              <a:defRPr sz="5400" b="1" u="none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321389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2pPr>
            <a:lvl3pPr marL="9144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3pPr>
            <a:lvl4pPr marL="13716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8200" y="4950619"/>
            <a:ext cx="10515600" cy="1226344"/>
          </a:xfrm>
          <a:ln>
            <a:noFill/>
          </a:ln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2B1EBCF-2C88-5843-9C8C-DB76CC0286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4350" y="185738"/>
            <a:ext cx="13589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2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g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181"/>
          </a:xfrm>
        </p:spPr>
        <p:txBody>
          <a:bodyPr>
            <a:normAutofit/>
          </a:bodyPr>
          <a:lstStyle>
            <a:lvl1pPr>
              <a:defRPr sz="5400" b="1" u="none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321389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2pPr>
            <a:lvl3pPr marL="9144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3pPr>
            <a:lvl4pPr marL="13716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8200" y="4950619"/>
            <a:ext cx="10515600" cy="1226344"/>
          </a:xfrm>
          <a:ln>
            <a:noFill/>
          </a:ln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8F68A1B-9B98-0C43-8998-0F724D2BE9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12055">
            <a:off x="9662832" y="336446"/>
            <a:ext cx="2395568" cy="90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97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inicja - Wi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3213895"/>
          </a:xfrm>
          <a:solidFill>
            <a:srgbClr val="E7E7E7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181"/>
          </a:xfrm>
        </p:spPr>
        <p:txBody>
          <a:bodyPr>
            <a:normAutofit/>
          </a:bodyPr>
          <a:lstStyle>
            <a:lvl1pPr>
              <a:defRPr sz="5400" b="1" u="none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8200" y="4950619"/>
            <a:ext cx="10515600" cy="1226344"/>
          </a:xfrm>
          <a:ln>
            <a:noFill/>
          </a:ln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BCD6AA9-EDB3-E84A-9711-62C64D5F8F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1680" y="101905"/>
            <a:ext cx="1134791" cy="130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25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cja - FIKI i W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2120107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3pPr>
            <a:lvl4pPr marL="13716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4pPr>
            <a:lvl5pPr marL="18288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marL="228600" lvl="0" indent="-22860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181"/>
          </a:xfrm>
        </p:spPr>
        <p:txBody>
          <a:bodyPr>
            <a:normAutofit/>
          </a:bodyPr>
          <a:lstStyle>
            <a:lvl1pPr>
              <a:defRPr sz="5400" b="1" u="none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8200" y="3881120"/>
            <a:ext cx="10515600" cy="2295843"/>
          </a:xfrm>
          <a:ln>
            <a:noFill/>
          </a:ln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9201848-1D2D-2441-BA26-2D09933E46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44170">
            <a:off x="10347674" y="333993"/>
            <a:ext cx="1657926" cy="88795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17196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8B8AE52-9383-EE45-A132-38552EC43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4BD00E2-1ED8-EB40-A208-DD6E732AE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l-PL"/>
              <a:t>Edytuj style wzorca tekstu
Drugi poziom
Trzeci poziom
Czwarty poziom
Piąty poziom</a:t>
            </a:r>
          </a:p>
        </p:txBody>
      </p:sp>
    </p:spTree>
    <p:extLst>
      <p:ext uri="{BB962C8B-B14F-4D97-AF65-F5344CB8AC3E}">
        <p14:creationId xmlns:p14="http://schemas.microsoft.com/office/powerpoint/2010/main" val="418453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93" r:id="rId3"/>
    <p:sldLayoutId id="2147483695" r:id="rId4"/>
    <p:sldLayoutId id="2147483666" r:id="rId5"/>
    <p:sldLayoutId id="2147483668" r:id="rId6"/>
    <p:sldLayoutId id="2147483692" r:id="rId7"/>
    <p:sldLayoutId id="2147483688" r:id="rId8"/>
    <p:sldLayoutId id="2147483689" r:id="rId9"/>
    <p:sldLayoutId id="2147483654" r:id="rId10"/>
    <p:sldLayoutId id="2147483661" r:id="rId11"/>
    <p:sldLayoutId id="2147483683" r:id="rId12"/>
    <p:sldLayoutId id="2147483684" r:id="rId13"/>
    <p:sldLayoutId id="2147483686" r:id="rId14"/>
    <p:sldLayoutId id="2147483687" r:id="rId15"/>
    <p:sldLayoutId id="2147483681" r:id="rId16"/>
    <p:sldLayoutId id="2147483682" r:id="rId17"/>
    <p:sldLayoutId id="2147483685" r:id="rId18"/>
    <p:sldLayoutId id="2147483679" r:id="rId19"/>
    <p:sldLayoutId id="2147483680" r:id="rId20"/>
    <p:sldLayoutId id="2147483694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0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2B6FCB-B242-9045-885C-84F931229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46877"/>
            <a:ext cx="10515600" cy="4577970"/>
          </a:xfrm>
        </p:spPr>
        <p:txBody>
          <a:bodyPr>
            <a:normAutofit fontScale="90000"/>
          </a:bodyPr>
          <a:lstStyle/>
          <a:p>
            <a:r>
              <a:rPr lang="pl-PL" sz="4400" i="1" dirty="0"/>
              <a:t>Olek napisał:</a:t>
            </a:r>
            <a:br>
              <a:rPr lang="pl-PL" sz="4400" i="1" dirty="0"/>
            </a:br>
            <a:r>
              <a:rPr lang="pl-PL" sz="4400" i="1" dirty="0"/>
              <a:t>	</a:t>
            </a:r>
            <a:r>
              <a:rPr lang="pl-PL" i="1" dirty="0"/>
              <a:t>Uczniu Jezusa – dorośnij!</a:t>
            </a:r>
            <a:br>
              <a:rPr lang="pl-PL" i="1" dirty="0"/>
            </a:br>
            <a:br>
              <a:rPr lang="pl-PL" i="1" dirty="0"/>
            </a:br>
            <a:r>
              <a:rPr lang="pl-PL" sz="4900" dirty="0"/>
              <a:t>O dojrzałości ucznia </a:t>
            </a:r>
            <a:br>
              <a:rPr lang="pl-PL" sz="4900" dirty="0"/>
            </a:br>
            <a:r>
              <a:rPr lang="pl-PL" sz="4900" dirty="0"/>
              <a:t>wg. Pierwszego listu Apostoła Piotra</a:t>
            </a:r>
            <a:br>
              <a:rPr lang="pl-PL" sz="4900" dirty="0"/>
            </a:br>
            <a:br>
              <a:rPr lang="pl-PL" sz="4000" dirty="0"/>
            </a:br>
            <a:r>
              <a:rPr lang="pl-PL" sz="3100" dirty="0"/>
              <a:t>dla S.DP.</a:t>
            </a:r>
            <a:br>
              <a:rPr lang="pl-PL" sz="3100" dirty="0"/>
            </a:br>
            <a:r>
              <a:rPr lang="pl-PL" sz="3100" dirty="0"/>
              <a:t>Gliwice, przedwiośnie ’2022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2036F9F-FF6B-6042-B0F4-ACD4B7990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pl-PL" dirty="0"/>
          </a:p>
          <a:p>
            <a:pPr algn="r"/>
            <a:r>
              <a:rPr lang="pl-PL" dirty="0"/>
              <a:t>Wojciech Apel</a:t>
            </a:r>
            <a:br>
              <a:rPr lang="pl-PL" dirty="0"/>
            </a:br>
            <a:r>
              <a:rPr lang="pl-PL" dirty="0" err="1"/>
              <a:t>wojtek@pp.org.pl</a:t>
            </a:r>
            <a:br>
              <a:rPr lang="pl-PL" dirty="0"/>
            </a:br>
            <a:r>
              <a:rPr lang="pl-PL" dirty="0"/>
              <a:t>601425019</a:t>
            </a:r>
          </a:p>
        </p:txBody>
      </p:sp>
    </p:spTree>
    <p:extLst>
      <p:ext uri="{BB962C8B-B14F-4D97-AF65-F5344CB8AC3E}">
        <p14:creationId xmlns:p14="http://schemas.microsoft.com/office/powerpoint/2010/main" val="534772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256124-AC59-D947-9296-B54D73E32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Potrenujmy czytanie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69CF7ECD-F173-694B-940A-1AACE8D9D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pl-PL" dirty="0"/>
              <a:t>Coś o autorze:</a:t>
            </a:r>
          </a:p>
          <a:p>
            <a:pPr marL="1200150" lvl="1" indent="-514350">
              <a:buFont typeface="+mj-lt"/>
              <a:buAutoNum type="arabicPeriod"/>
            </a:pPr>
            <a:r>
              <a:rPr lang="pl-PL" dirty="0"/>
              <a:t>Apostoł, wysłannik - </a:t>
            </a:r>
            <a:r>
              <a:rPr lang="el-GR" dirty="0" err="1"/>
              <a:t>αποστολος</a:t>
            </a:r>
            <a:r>
              <a:rPr lang="el-GR" dirty="0"/>
              <a:t> </a:t>
            </a:r>
            <a:r>
              <a:rPr lang="pl-PL" dirty="0" err="1"/>
              <a:t>apostolos</a:t>
            </a:r>
            <a:r>
              <a:rPr lang="pl-PL" dirty="0"/>
              <a:t> </a:t>
            </a:r>
          </a:p>
          <a:p>
            <a:pPr marL="1200150" lvl="1" indent="-514350">
              <a:buFont typeface="+mj-lt"/>
              <a:buAutoNum type="arabicPeriod"/>
            </a:pPr>
            <a:r>
              <a:rPr lang="pl-PL" dirty="0"/>
              <a:t>Starszy - </a:t>
            </a:r>
            <a:r>
              <a:rPr lang="el-GR" i="1" dirty="0" err="1"/>
              <a:t>πρεσβυτερους</a:t>
            </a:r>
            <a:r>
              <a:rPr lang="el-GR" i="1" dirty="0"/>
              <a:t> </a:t>
            </a:r>
            <a:r>
              <a:rPr lang="pl-PL" i="1" dirty="0" err="1"/>
              <a:t>presbyterous</a:t>
            </a:r>
            <a:endParaRPr lang="pl-PL" i="1" dirty="0"/>
          </a:p>
          <a:p>
            <a:pPr marL="1200150" lvl="1" indent="-514350">
              <a:buFont typeface="+mj-lt"/>
              <a:buAutoNum type="arabicPeriod"/>
            </a:pPr>
            <a:r>
              <a:rPr lang="pl-PL" dirty="0"/>
              <a:t>Świadek - </a:t>
            </a:r>
            <a:r>
              <a:rPr lang="el-GR" i="1" dirty="0" err="1"/>
              <a:t>μαρτυς</a:t>
            </a:r>
            <a:r>
              <a:rPr lang="el-GR" i="1" dirty="0"/>
              <a:t> </a:t>
            </a:r>
            <a:r>
              <a:rPr lang="pl-PL" i="1" dirty="0" err="1"/>
              <a:t>martys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106505027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84099F9-6C7C-3F42-A981-20F2F9F34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5" y="3874578"/>
            <a:ext cx="12170217" cy="2666596"/>
          </a:xfrm>
          <a:prstGeom prst="rect">
            <a:avLst/>
          </a:prstGeom>
        </p:spPr>
      </p:pic>
      <p:sp>
        <p:nvSpPr>
          <p:cNvPr id="3" name="Symbol zastępczy zawartości 3">
            <a:extLst>
              <a:ext uri="{FF2B5EF4-FFF2-40B4-BE49-F238E27FC236}">
                <a16:creationId xmlns:a16="http://schemas.microsoft.com/office/drawing/2014/main" id="{B2B4D819-A528-7144-85B1-F16B30502683}"/>
              </a:ext>
            </a:extLst>
          </p:cNvPr>
          <p:cNvSpPr txBox="1">
            <a:spLocks/>
          </p:cNvSpPr>
          <p:nvPr/>
        </p:nvSpPr>
        <p:spPr>
          <a:xfrm rot="16200000">
            <a:off x="5368671" y="-1133730"/>
            <a:ext cx="4605381" cy="76769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FF0000"/>
                </a:solidFill>
              </a:rPr>
              <a:t>Nowonarodzony niemowlak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FF0000"/>
                </a:solidFill>
              </a:rPr>
              <a:t>Ku dojrzałości:</a:t>
            </a:r>
          </a:p>
          <a:p>
            <a:pPr marL="1143000" lvl="1" indent="-457200"/>
            <a:r>
              <a:rPr lang="pl-PL" sz="2000" b="1" dirty="0">
                <a:solidFill>
                  <a:srgbClr val="FF0000"/>
                </a:solidFill>
              </a:rPr>
              <a:t>Pożądania i rządze</a:t>
            </a:r>
          </a:p>
          <a:p>
            <a:pPr marL="1143000" lvl="1" indent="-457200"/>
            <a:endParaRPr lang="pl-PL" sz="2000" b="1" dirty="0">
              <a:solidFill>
                <a:srgbClr val="FF0000"/>
              </a:solidFill>
            </a:endParaRPr>
          </a:p>
          <a:p>
            <a:pPr marL="1143000" lvl="1" indent="-457200"/>
            <a:endParaRPr lang="pl-PL" sz="2000" b="1" dirty="0">
              <a:solidFill>
                <a:srgbClr val="FF0000"/>
              </a:solidFill>
            </a:endParaRPr>
          </a:p>
          <a:p>
            <a:pPr marL="1143000" lvl="1" indent="-457200"/>
            <a:r>
              <a:rPr lang="pl-PL" sz="2000" b="1" dirty="0">
                <a:solidFill>
                  <a:srgbClr val="FF0000"/>
                </a:solidFill>
              </a:rPr>
              <a:t>Trzeźwe myślenie</a:t>
            </a:r>
          </a:p>
          <a:p>
            <a:pPr marL="1143000" lvl="1" indent="-457200"/>
            <a:endParaRPr lang="pl-PL" sz="2000" b="1" dirty="0">
              <a:solidFill>
                <a:srgbClr val="FF0000"/>
              </a:solidFill>
            </a:endParaRPr>
          </a:p>
          <a:p>
            <a:pPr marL="1143000" lvl="1" indent="-457200"/>
            <a:endParaRPr lang="pl-PL" sz="2000" b="1" dirty="0">
              <a:solidFill>
                <a:srgbClr val="FF0000"/>
              </a:solidFill>
            </a:endParaRPr>
          </a:p>
          <a:p>
            <a:pPr marL="1143000" lvl="1" indent="-457200"/>
            <a:endParaRPr lang="pl-PL" sz="2000" b="1" dirty="0">
              <a:solidFill>
                <a:srgbClr val="FF0000"/>
              </a:solidFill>
            </a:endParaRPr>
          </a:p>
          <a:p>
            <a:pPr marL="1143000" lvl="1" indent="-457200"/>
            <a:r>
              <a:rPr lang="pl-PL" sz="2000" b="1" dirty="0">
                <a:solidFill>
                  <a:srgbClr val="FF0000"/>
                </a:solidFill>
              </a:rPr>
              <a:t>Miłość</a:t>
            </a:r>
          </a:p>
          <a:p>
            <a:pPr marL="1143000" lvl="1" indent="-457200"/>
            <a:endParaRPr lang="pl-PL" sz="2000" b="1" dirty="0">
              <a:solidFill>
                <a:srgbClr val="FF0000"/>
              </a:solidFill>
            </a:endParaRPr>
          </a:p>
          <a:p>
            <a:pPr marL="1143000" lvl="1" indent="-457200"/>
            <a:endParaRPr lang="pl-PL" sz="2000" b="1" dirty="0">
              <a:solidFill>
                <a:srgbClr val="FF0000"/>
              </a:solidFill>
            </a:endParaRPr>
          </a:p>
          <a:p>
            <a:pPr marL="1143000" lvl="1" indent="-457200"/>
            <a:endParaRPr lang="pl-PL" sz="2000" b="1" dirty="0">
              <a:solidFill>
                <a:srgbClr val="FF0000"/>
              </a:solidFill>
            </a:endParaRPr>
          </a:p>
          <a:p>
            <a:pPr marL="1143000" lvl="1" indent="-457200"/>
            <a:endParaRPr lang="pl-PL" sz="2000" b="1" dirty="0">
              <a:solidFill>
                <a:srgbClr val="FF0000"/>
              </a:solidFill>
            </a:endParaRPr>
          </a:p>
          <a:p>
            <a:pPr marL="1143000" lvl="1" indent="-457200"/>
            <a:r>
              <a:rPr lang="pl-PL" sz="2000" b="1" dirty="0">
                <a:solidFill>
                  <a:srgbClr val="FF0000"/>
                </a:solidFill>
              </a:rPr>
              <a:t>Uległość, poddanie, powołanie</a:t>
            </a:r>
          </a:p>
          <a:p>
            <a:pPr marL="1143000" lvl="1" indent="-457200"/>
            <a:endParaRPr lang="pl-PL" sz="2000" b="1" dirty="0">
              <a:solidFill>
                <a:srgbClr val="FF0000"/>
              </a:solidFill>
            </a:endParaRPr>
          </a:p>
          <a:p>
            <a:pPr marL="1143000" lvl="1" indent="-457200"/>
            <a:endParaRPr lang="pl-PL" sz="2000" b="1" dirty="0">
              <a:solidFill>
                <a:srgbClr val="FF0000"/>
              </a:solidFill>
            </a:endParaRPr>
          </a:p>
          <a:p>
            <a:pPr marL="1143000" lvl="1" indent="-457200"/>
            <a:r>
              <a:rPr lang="pl-PL" sz="2000" b="1" dirty="0">
                <a:solidFill>
                  <a:srgbClr val="FF0000"/>
                </a:solidFill>
              </a:rPr>
              <a:t>Jednomyślność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000" b="1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FF0000"/>
                </a:solidFill>
              </a:rPr>
              <a:t>Starszy, bo już nie młodszy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000" b="1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FF0000"/>
                </a:solidFill>
              </a:rPr>
              <a:t>Świadek – cierpliwy w cierpieniu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11510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568B6F-A1C3-0944-8D1D-065C00D67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Czytanie #10</a:t>
            </a:r>
            <a:br>
              <a:rPr lang="pl-PL" dirty="0"/>
            </a:br>
            <a:r>
              <a:rPr lang="pl-PL" dirty="0"/>
              <a:t>Proces wzrostu, rozwoju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6059BA-074F-A84A-90BE-9B8A3C44A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282822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F897088F-5D5D-5048-97D6-7D9CB16E6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(1:3)</a:t>
            </a:r>
            <a:r>
              <a:rPr lang="pl-PL" dirty="0"/>
              <a:t> Błogosławiony niech będzie Bóg i Ojciec naszego Pana Jezusa Chrystusa, który według swego wielkiego miłosierdzia </a:t>
            </a:r>
            <a:r>
              <a:rPr lang="pl-PL" b="1" u="sng" dirty="0"/>
              <a:t>zrodził</a:t>
            </a:r>
            <a:r>
              <a:rPr lang="pl-PL" u="sng" dirty="0"/>
              <a:t> nas na nowo</a:t>
            </a:r>
            <a:r>
              <a:rPr lang="pl-PL" dirty="0"/>
              <a:t> do żywej nadziei przez </a:t>
            </a:r>
            <a:r>
              <a:rPr lang="pl-PL" b="1" dirty="0"/>
              <a:t>wskrzeszenie</a:t>
            </a:r>
            <a:r>
              <a:rPr lang="pl-PL" dirty="0"/>
              <a:t> Jezusa Chrystusa z martwych </a:t>
            </a:r>
            <a:r>
              <a:rPr lang="pl-PL" baseline="30000" dirty="0"/>
              <a:t>(1:4)</a:t>
            </a:r>
            <a:r>
              <a:rPr lang="pl-PL" dirty="0"/>
              <a:t> do </a:t>
            </a:r>
            <a:r>
              <a:rPr lang="pl-PL" b="1" dirty="0"/>
              <a:t>dziedzictwa</a:t>
            </a:r>
            <a:r>
              <a:rPr lang="pl-PL" dirty="0"/>
              <a:t> niezniszczalnego i nieskalanego, i niewiędnącego, zachowanego w niebie dla was </a:t>
            </a:r>
            <a:r>
              <a:rPr lang="pl-PL" baseline="30000" dirty="0"/>
              <a:t>(1:5)</a:t>
            </a:r>
            <a:r>
              <a:rPr lang="pl-PL" dirty="0"/>
              <a:t> którzy jesteście </a:t>
            </a:r>
            <a:r>
              <a:rPr lang="pl-PL" b="1" dirty="0"/>
              <a:t>strzeżeni</a:t>
            </a:r>
            <a:r>
              <a:rPr lang="pl-PL" dirty="0"/>
              <a:t> mocą Boga przez wiarę ku </a:t>
            </a:r>
            <a:r>
              <a:rPr lang="pl-PL" b="1" dirty="0"/>
              <a:t>zbawieniu</a:t>
            </a:r>
            <a:r>
              <a:rPr lang="pl-PL" dirty="0"/>
              <a:t>, przygotowanemu do objawienia się w czasie ostatecznym. </a:t>
            </a:r>
          </a:p>
          <a:p>
            <a:r>
              <a:rPr lang="pl-PL" baseline="30000" dirty="0"/>
              <a:t>(1:6)</a:t>
            </a:r>
            <a:r>
              <a:rPr lang="pl-PL" dirty="0"/>
              <a:t> Z tego się radujecie, choć teraz na krótko, jeśli trzeba, </a:t>
            </a:r>
            <a:r>
              <a:rPr lang="pl-PL" b="1" dirty="0"/>
              <a:t>zasmuceni</a:t>
            </a:r>
            <a:r>
              <a:rPr lang="pl-PL" dirty="0"/>
              <a:t> jesteście z powodu rozmaitych </a:t>
            </a:r>
            <a:r>
              <a:rPr lang="pl-PL" b="1" dirty="0"/>
              <a:t>prób</a:t>
            </a:r>
            <a:r>
              <a:rPr lang="pl-PL" dirty="0"/>
              <a:t> </a:t>
            </a:r>
            <a:r>
              <a:rPr lang="pl-PL" baseline="30000" dirty="0"/>
              <a:t>(1:7)</a:t>
            </a:r>
            <a:r>
              <a:rPr lang="pl-PL" dirty="0"/>
              <a:t> aby doświadczenie waszej wiary, o wiele cenniejszej od zniszczalnego złota, które jednak </a:t>
            </a:r>
            <a:r>
              <a:rPr lang="pl-PL" b="1" dirty="0"/>
              <a:t>próbuje</a:t>
            </a:r>
            <a:r>
              <a:rPr lang="pl-PL" dirty="0"/>
              <a:t> się w ogniu, okazało się ku chwale, czci i sławie przy objawieniu Jezusa Chrystusa </a:t>
            </a:r>
            <a:r>
              <a:rPr lang="pl-PL" baseline="30000" dirty="0"/>
              <a:t>(1:8)</a:t>
            </a:r>
            <a:r>
              <a:rPr lang="pl-PL" dirty="0"/>
              <a:t> a choć go nie widzieliście, miłujecie; i w niego, choć teraz go nie widzicie, wierzycie; i cieszycie się radością niewysłowioną i pełną chwały </a:t>
            </a:r>
            <a:r>
              <a:rPr lang="pl-PL" baseline="30000" dirty="0"/>
              <a:t>(1:9)</a:t>
            </a:r>
            <a:r>
              <a:rPr lang="pl-PL" dirty="0"/>
              <a:t> </a:t>
            </a:r>
            <a:r>
              <a:rPr lang="pl-PL" b="1" dirty="0"/>
              <a:t>otrzymując</a:t>
            </a:r>
            <a:r>
              <a:rPr lang="pl-PL" dirty="0"/>
              <a:t> koniec waszej wiary – </a:t>
            </a:r>
            <a:r>
              <a:rPr lang="pl-PL" b="1" dirty="0"/>
              <a:t>zbawienie dusz</a:t>
            </a:r>
            <a:r>
              <a:rPr lang="pl-PL" dirty="0"/>
              <a:t>. </a:t>
            </a:r>
          </a:p>
          <a:p>
            <a:r>
              <a:rPr lang="pl-PL" baseline="30000" dirty="0"/>
              <a:t>(1:10)</a:t>
            </a:r>
            <a:r>
              <a:rPr lang="pl-PL" dirty="0"/>
              <a:t> O to zbawienie wywiadywali się i badali je prorocy, którzy prorokowali o przeznaczonej dla was łasce. </a:t>
            </a:r>
            <a:r>
              <a:rPr lang="pl-PL" baseline="30000" dirty="0"/>
              <a:t>(1:11)</a:t>
            </a:r>
            <a:r>
              <a:rPr lang="pl-PL" dirty="0"/>
              <a:t> Badali oni, na jaką i jakiego rodzaju porę wskazywał Duch Chrystusa, który był w nich, przepowiadając cierpienia, które miały przyjść na Chrystusa i mającą potem nastąpić chwałę. </a:t>
            </a:r>
            <a:r>
              <a:rPr lang="pl-PL" baseline="30000" dirty="0"/>
              <a:t>(1:12)</a:t>
            </a:r>
            <a:r>
              <a:rPr lang="pl-PL" dirty="0"/>
              <a:t> Zostało im objawione, że nie im samym, lecz nam służyły sprawy wam teraz zwiastowane przez tych, którzy wam głosili ewangelię przez Ducha Świętego zesłanego z nieba. W te sprawy pragną wejrzeć aniołowie. </a:t>
            </a:r>
          </a:p>
          <a:p>
            <a:r>
              <a:rPr lang="pl-PL" dirty="0"/>
              <a:t>(…)</a:t>
            </a:r>
          </a:p>
        </p:txBody>
      </p:sp>
    </p:spTree>
    <p:extLst>
      <p:ext uri="{BB962C8B-B14F-4D97-AF65-F5344CB8AC3E}">
        <p14:creationId xmlns:p14="http://schemas.microsoft.com/office/powerpoint/2010/main" val="11511555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E3B8DE36-42D3-B540-A9AE-D7AF46A23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(…)</a:t>
            </a:r>
          </a:p>
          <a:p>
            <a:r>
              <a:rPr lang="pl-PL" baseline="30000" dirty="0"/>
              <a:t>(2:1)</a:t>
            </a:r>
            <a:r>
              <a:rPr lang="pl-PL" dirty="0"/>
              <a:t> Odrzucając więc wszelką złośliwość, wszelki podstęp i obłudę, zazdrość i wszelkie obmowy </a:t>
            </a:r>
            <a:r>
              <a:rPr lang="pl-PL" baseline="30000" dirty="0"/>
              <a:t>(2:2)</a:t>
            </a:r>
            <a:r>
              <a:rPr lang="pl-PL" dirty="0"/>
              <a:t> jak </a:t>
            </a:r>
            <a:r>
              <a:rPr lang="pl-PL" b="1" dirty="0"/>
              <a:t>nowo narodzone niemowlęta</a:t>
            </a:r>
            <a:r>
              <a:rPr lang="pl-PL" dirty="0"/>
              <a:t> pragnijcie</a:t>
            </a:r>
            <a:r>
              <a:rPr lang="pl-PL" u="sng" dirty="0"/>
              <a:t> czystego </a:t>
            </a:r>
            <a:r>
              <a:rPr lang="pl-PL" b="1" u="sng" dirty="0"/>
              <a:t>mleka</a:t>
            </a:r>
            <a:r>
              <a:rPr lang="pl-PL" u="sng" dirty="0"/>
              <a:t> słowa Bożego</a:t>
            </a:r>
            <a:r>
              <a:rPr lang="pl-PL" dirty="0"/>
              <a:t>, abyście dzięki niemu </a:t>
            </a:r>
            <a:r>
              <a:rPr lang="pl-PL" b="1" dirty="0"/>
              <a:t>rośli</a:t>
            </a:r>
            <a:r>
              <a:rPr lang="pl-PL" dirty="0"/>
              <a:t> </a:t>
            </a:r>
            <a:r>
              <a:rPr lang="pl-PL" baseline="30000" dirty="0"/>
              <a:t>(2:3)</a:t>
            </a:r>
            <a:r>
              <a:rPr lang="pl-PL" dirty="0"/>
              <a:t> jeśli tylko zakosztowaliście, że Pan jest dobry. </a:t>
            </a:r>
            <a:r>
              <a:rPr lang="pl-PL" baseline="30000" dirty="0"/>
              <a:t>(2:4)</a:t>
            </a:r>
            <a:r>
              <a:rPr lang="pl-PL" dirty="0"/>
              <a:t> </a:t>
            </a:r>
            <a:r>
              <a:rPr lang="pl-PL" b="1" dirty="0"/>
              <a:t>Zbliżając</a:t>
            </a:r>
            <a:r>
              <a:rPr lang="pl-PL" dirty="0"/>
              <a:t> się do niego, do kamienia żywego, odrzuconego wprawdzie przez ludzi, ale przez Boga wybranego i drogocennego.</a:t>
            </a:r>
          </a:p>
          <a:p>
            <a:r>
              <a:rPr lang="pl-PL" baseline="30000" dirty="0"/>
              <a:t>(2:5)</a:t>
            </a:r>
            <a:r>
              <a:rPr lang="pl-PL" dirty="0"/>
              <a:t> I wy sami, jak żywe kamienie, </a:t>
            </a:r>
            <a:r>
              <a:rPr lang="pl-PL" b="1" dirty="0"/>
              <a:t>jesteście budowani</a:t>
            </a:r>
            <a:r>
              <a:rPr lang="pl-PL" dirty="0"/>
              <a:t> w duchowy dom, stanowicie święte kapłaństwo, aby składać duchowe ofiary, przyjemne Bogu przez Jezusa Chrystusa. </a:t>
            </a:r>
            <a:r>
              <a:rPr lang="pl-PL" baseline="30000" dirty="0"/>
              <a:t>(2:6)</a:t>
            </a:r>
            <a:r>
              <a:rPr lang="pl-PL" dirty="0"/>
              <a:t> Dlatego mówi Pismo: Oto kładę na Syjonie kamień węgielny, wybrany, drogocenny, a kto w niego wierzy, nie będzie zawstydzony. </a:t>
            </a:r>
          </a:p>
          <a:p>
            <a:r>
              <a:rPr lang="pl-PL" baseline="30000" dirty="0"/>
              <a:t>(2:7)</a:t>
            </a:r>
            <a:r>
              <a:rPr lang="pl-PL" dirty="0"/>
              <a:t> Dla was więc, którzy wierzycie, jest on cenny, dla nieposłusznych zaś ten kamień, który odrzucili budujący, stał się kamieniem węgielnym, </a:t>
            </a:r>
            <a:r>
              <a:rPr lang="pl-PL" baseline="30000" dirty="0"/>
              <a:t>(2:8)</a:t>
            </a:r>
            <a:r>
              <a:rPr lang="pl-PL" dirty="0"/>
              <a:t> kamieniem potknięcia i skałą zgorszenia dla tych, którzy nie wierząc, potykają się o słowo, na co też są przeznaczeni. </a:t>
            </a:r>
          </a:p>
          <a:p>
            <a:r>
              <a:rPr lang="pl-PL" baseline="30000" dirty="0"/>
              <a:t>(2:9)</a:t>
            </a:r>
            <a:r>
              <a:rPr lang="pl-PL" dirty="0"/>
              <a:t> Lecz wy jesteście rodem wybranym, królewskim kapłaństwem, narodem świętym, ludem nabytym, abyście rozgłaszali cnoty tego, który was powołał z ciemności do swej cudownej światłości; </a:t>
            </a:r>
            <a:r>
              <a:rPr lang="pl-PL" baseline="30000" dirty="0"/>
              <a:t>(2:10)</a:t>
            </a:r>
            <a:r>
              <a:rPr lang="pl-PL" dirty="0"/>
              <a:t> Wy, którzy kiedyś nie byliście ludem, teraz jesteście ludem Bożym, wy, którzy kiedyś nie dostąpiliście miłosierdzia, teraz miłosierdzia dostąpiliście. </a:t>
            </a:r>
          </a:p>
          <a:p>
            <a:r>
              <a:rPr lang="pl-PL" baseline="30000" dirty="0"/>
              <a:t>(2:11)</a:t>
            </a:r>
            <a:r>
              <a:rPr lang="pl-PL" dirty="0"/>
              <a:t> Umiłowani, proszę was, abyście jak </a:t>
            </a:r>
            <a:r>
              <a:rPr lang="pl-PL" b="1" dirty="0"/>
              <a:t>obcy</a:t>
            </a:r>
            <a:r>
              <a:rPr lang="pl-PL" dirty="0"/>
              <a:t> i </a:t>
            </a:r>
            <a:r>
              <a:rPr lang="pl-PL" b="1" dirty="0"/>
              <a:t>goście</a:t>
            </a:r>
            <a:r>
              <a:rPr lang="pl-PL" dirty="0"/>
              <a:t> powstrzymywali się od cielesnych pożądliwości, które walczą przeciwko duszy. </a:t>
            </a:r>
            <a:r>
              <a:rPr lang="pl-PL" baseline="30000" dirty="0"/>
              <a:t>(2:12)</a:t>
            </a:r>
            <a:r>
              <a:rPr lang="pl-PL" dirty="0"/>
              <a:t> Postępujcie wśród pogan nienagannie, aby ci, którzy oczerniają was jako złoczyńców, przypatrując się waszym dobrym uczynkom, chwalili Boga w dniu nawiedzenia.</a:t>
            </a:r>
          </a:p>
          <a:p>
            <a:r>
              <a:rPr lang="pl-PL" dirty="0"/>
              <a:t>(…)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284650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E99BC3EA-1E07-1140-8A03-A9331B954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(…)</a:t>
            </a:r>
          </a:p>
          <a:p>
            <a:r>
              <a:rPr lang="pl-PL" baseline="30000" dirty="0"/>
              <a:t>(3:13)</a:t>
            </a:r>
            <a:r>
              <a:rPr lang="pl-PL" dirty="0"/>
              <a:t> Kto wyrządzi wam zło, jeśli będziecie naśladowcami dobra? </a:t>
            </a:r>
            <a:r>
              <a:rPr lang="pl-PL" baseline="30000" dirty="0"/>
              <a:t>(3:14)</a:t>
            </a:r>
            <a:r>
              <a:rPr lang="pl-PL" dirty="0"/>
              <a:t> Ale jeśli nawet cierpicie dla sprawiedliwości, błogosławieni jesteście. Nie bójcie się ich gróźb ani się nie lękajcie. </a:t>
            </a:r>
            <a:r>
              <a:rPr lang="pl-PL" baseline="30000" dirty="0"/>
              <a:t>(3:15)</a:t>
            </a:r>
            <a:r>
              <a:rPr lang="pl-PL" dirty="0"/>
              <a:t> </a:t>
            </a:r>
            <a:r>
              <a:rPr lang="pl-PL" u="sng" dirty="0"/>
              <a:t>Lecz Pana Boga </a:t>
            </a:r>
            <a:r>
              <a:rPr lang="pl-PL" b="1" u="sng" dirty="0"/>
              <a:t>uświęcajcie</a:t>
            </a:r>
            <a:r>
              <a:rPr lang="pl-PL" u="sng" dirty="0"/>
              <a:t> w waszych sercach</a:t>
            </a:r>
            <a:r>
              <a:rPr lang="pl-PL" dirty="0"/>
              <a:t> i </a:t>
            </a:r>
            <a:r>
              <a:rPr lang="pl-PL" b="1" u="sng" dirty="0"/>
              <a:t>bądźcie zawsze gotowi</a:t>
            </a:r>
            <a:r>
              <a:rPr lang="pl-PL" dirty="0"/>
              <a:t> udzielić odpowiedzi każdemu, kto domaga się od was uzasadnienia waszej nadziei, z łagodnością i bojaźnią. </a:t>
            </a:r>
            <a:r>
              <a:rPr lang="pl-PL" baseline="30000" dirty="0"/>
              <a:t>(3:16)</a:t>
            </a:r>
            <a:r>
              <a:rPr lang="pl-PL" dirty="0"/>
              <a:t> Miejcie czyste sumienie, aby za to, że mówią o was źle, jak o złoczyńcach, zostali zawstydzeni ci, którzy zniesławiają wasze dobre postępowanie w Chrystusie.</a:t>
            </a:r>
          </a:p>
          <a:p>
            <a:r>
              <a:rPr lang="pl-PL" dirty="0"/>
              <a:t>(…)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06524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99A35638-8049-2C40-B898-8E291CBBB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(…)</a:t>
            </a:r>
          </a:p>
          <a:p>
            <a:r>
              <a:rPr lang="pl-PL" baseline="30000" dirty="0"/>
              <a:t>(5:1)</a:t>
            </a:r>
            <a:r>
              <a:rPr lang="pl-PL" dirty="0"/>
              <a:t> </a:t>
            </a:r>
            <a:r>
              <a:rPr lang="pl-PL" b="1" dirty="0"/>
              <a:t>Starszych</a:t>
            </a:r>
            <a:r>
              <a:rPr lang="pl-PL" dirty="0"/>
              <a:t>, (…) jako również </a:t>
            </a:r>
            <a:r>
              <a:rPr lang="pl-PL" b="1" dirty="0"/>
              <a:t>starszy</a:t>
            </a:r>
            <a:r>
              <a:rPr lang="pl-PL" dirty="0"/>
              <a:t> i świadek cierpień Chrystusa oraz uczestnik chwały, która ma się objawić: </a:t>
            </a:r>
            <a:r>
              <a:rPr lang="pl-PL" baseline="30000" dirty="0"/>
              <a:t>(5:2)</a:t>
            </a:r>
            <a:r>
              <a:rPr lang="pl-PL" dirty="0"/>
              <a:t> </a:t>
            </a:r>
            <a:r>
              <a:rPr lang="pl-PL" b="1" u="sng" dirty="0"/>
              <a:t>Paście</a:t>
            </a:r>
            <a:r>
              <a:rPr lang="pl-PL" u="sng" dirty="0"/>
              <a:t> stado Boga</a:t>
            </a:r>
            <a:r>
              <a:rPr lang="pl-PL" dirty="0"/>
              <a:t>, (…) </a:t>
            </a:r>
            <a:r>
              <a:rPr lang="pl-PL" baseline="30000" dirty="0"/>
              <a:t>(5:4)</a:t>
            </a:r>
            <a:r>
              <a:rPr lang="pl-PL" dirty="0"/>
              <a:t> A gdy się objawi Najwyższy Pasterz, otrzymacie niewiędnącą koronę chwały. </a:t>
            </a:r>
          </a:p>
          <a:p>
            <a:r>
              <a:rPr lang="pl-PL" baseline="30000" dirty="0"/>
              <a:t>(5:5)</a:t>
            </a:r>
            <a:r>
              <a:rPr lang="pl-PL" dirty="0"/>
              <a:t> Podobnie </a:t>
            </a:r>
            <a:r>
              <a:rPr lang="pl-PL" b="1" u="sng" dirty="0"/>
              <a:t>młodsi</a:t>
            </a:r>
            <a:r>
              <a:rPr lang="pl-PL" u="sng" dirty="0"/>
              <a:t>, bądźcie poddani starszym</a:t>
            </a:r>
            <a:r>
              <a:rPr lang="pl-PL" dirty="0"/>
              <a:t>. </a:t>
            </a:r>
          </a:p>
          <a:p>
            <a:r>
              <a:rPr lang="pl-PL" dirty="0"/>
              <a:t>(…)</a:t>
            </a:r>
          </a:p>
          <a:p>
            <a:r>
              <a:rPr lang="pl-PL" baseline="30000" dirty="0"/>
              <a:t>(5:10)</a:t>
            </a:r>
            <a:r>
              <a:rPr lang="pl-PL" dirty="0"/>
              <a:t> A Bóg wszelkiej łaski, ten, który nas powołał do swojej wiecznej chwały w Chrystusie Jezusie, po krótkotrwałych cierpieniach waszych niech </a:t>
            </a:r>
            <a:r>
              <a:rPr lang="pl-PL" u="sng" dirty="0"/>
              <a:t>uczyni was doskonałymi, </a:t>
            </a:r>
            <a:r>
              <a:rPr lang="pl-PL" b="1" u="sng" dirty="0"/>
              <a:t>utwierdzi</a:t>
            </a:r>
            <a:r>
              <a:rPr lang="pl-PL" u="sng" dirty="0"/>
              <a:t>, </a:t>
            </a:r>
            <a:r>
              <a:rPr lang="pl-PL" b="1" u="sng" dirty="0"/>
              <a:t>umocni</a:t>
            </a:r>
            <a:r>
              <a:rPr lang="pl-PL" u="sng" dirty="0"/>
              <a:t> i </a:t>
            </a:r>
            <a:r>
              <a:rPr lang="pl-PL" b="1" u="sng" dirty="0"/>
              <a:t>ugruntuje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943039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Dwie kluczowe decyzje w życiu ucznia Jezusa</a:t>
            </a:r>
            <a:br>
              <a:rPr lang="pl-PL" dirty="0"/>
            </a:br>
            <a:endParaRPr lang="pl-PL" dirty="0"/>
          </a:p>
        </p:txBody>
      </p:sp>
      <p:sp>
        <p:nvSpPr>
          <p:cNvPr id="30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 dirty="0">
                <a:solidFill>
                  <a:srgbClr val="2D3436"/>
                </a:solidFill>
              </a:rPr>
              <a:t>DUCHOWO MARTWE</a:t>
            </a:r>
          </a:p>
        </p:txBody>
      </p:sp>
      <p:sp>
        <p:nvSpPr>
          <p:cNvPr id="31" name="Prostokąt zaokrąglony 10"/>
          <p:cNvSpPr/>
          <p:nvPr/>
        </p:nvSpPr>
        <p:spPr>
          <a:xfrm>
            <a:off x="6106122" y="2420888"/>
            <a:ext cx="4047965" cy="408835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DUCHEM OŻYWIONE</a:t>
            </a:r>
          </a:p>
        </p:txBody>
      </p:sp>
      <p:sp>
        <p:nvSpPr>
          <p:cNvPr id="34" name="Prostokąt zaokrąglony 9"/>
          <p:cNvSpPr/>
          <p:nvPr/>
        </p:nvSpPr>
        <p:spPr>
          <a:xfrm>
            <a:off x="2143116" y="4025586"/>
            <a:ext cx="1598969" cy="1347631"/>
          </a:xfrm>
          <a:prstGeom prst="roundRect">
            <a:avLst/>
          </a:prstGeom>
          <a:solidFill>
            <a:srgbClr val="A29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dirty="0"/>
              <a:t>Nominalni chrześcijanie</a:t>
            </a:r>
          </a:p>
        </p:txBody>
      </p:sp>
      <p:sp>
        <p:nvSpPr>
          <p:cNvPr id="35" name="Prostokąt zaokrąglony 10"/>
          <p:cNvSpPr/>
          <p:nvPr/>
        </p:nvSpPr>
        <p:spPr>
          <a:xfrm>
            <a:off x="6219773" y="4025586"/>
            <a:ext cx="1407688" cy="1347631"/>
          </a:xfrm>
          <a:prstGeom prst="roundRect">
            <a:avLst>
              <a:gd name="adj" fmla="val 21442"/>
            </a:avLst>
          </a:prstGeom>
          <a:solidFill>
            <a:srgbClr val="C4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Duchowe</a:t>
            </a:r>
            <a:br>
              <a:rPr lang="pl-PL" dirty="0">
                <a:solidFill>
                  <a:srgbClr val="2D3436"/>
                </a:solidFill>
              </a:rPr>
            </a:br>
            <a:r>
              <a:rPr lang="pl-PL" dirty="0">
                <a:solidFill>
                  <a:srgbClr val="2D3436"/>
                </a:solidFill>
              </a:rPr>
              <a:t>dzieci</a:t>
            </a:r>
          </a:p>
          <a:p>
            <a:pPr algn="ctr"/>
            <a:r>
              <a:rPr lang="el-GR" sz="1200" i="1" dirty="0" err="1">
                <a:solidFill>
                  <a:srgbClr val="2D3436"/>
                </a:solidFill>
              </a:rPr>
              <a:t>σαρκικοις</a:t>
            </a:r>
            <a:br>
              <a:rPr lang="el-GR" sz="1200" i="1" dirty="0">
                <a:solidFill>
                  <a:srgbClr val="2D3436"/>
                </a:solidFill>
              </a:rPr>
            </a:br>
            <a:r>
              <a:rPr lang="pl-PL" sz="1200" i="1" dirty="0" err="1">
                <a:solidFill>
                  <a:srgbClr val="2D3436"/>
                </a:solidFill>
              </a:rPr>
              <a:t>sarkikois</a:t>
            </a:r>
            <a:endParaRPr lang="pl-PL" sz="1200" i="1" dirty="0">
              <a:solidFill>
                <a:srgbClr val="2D3436"/>
              </a:solidFill>
            </a:endParaRPr>
          </a:p>
        </p:txBody>
      </p:sp>
      <p:sp>
        <p:nvSpPr>
          <p:cNvPr id="36" name="Prostokąt zaokrąglony 10"/>
          <p:cNvSpPr/>
          <p:nvPr/>
        </p:nvSpPr>
        <p:spPr>
          <a:xfrm>
            <a:off x="8400256" y="4025586"/>
            <a:ext cx="1656956" cy="1347631"/>
          </a:xfrm>
          <a:prstGeom prst="roundRect">
            <a:avLst>
              <a:gd name="adj" fmla="val 21801"/>
            </a:avLst>
          </a:prstGeom>
          <a:solidFill>
            <a:srgbClr val="74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l-PL" dirty="0"/>
              <a:t>Ludzie duchowi</a:t>
            </a:r>
          </a:p>
          <a:p>
            <a:pPr algn="ctr"/>
            <a:r>
              <a:rPr lang="el-GR" sz="1200" i="1" dirty="0" err="1"/>
              <a:t>πνευματικος</a:t>
            </a:r>
            <a:r>
              <a:rPr lang="pl-PL" sz="1200" i="1" dirty="0"/>
              <a:t> </a:t>
            </a:r>
            <a:r>
              <a:rPr lang="el-GR" sz="1200" i="1" dirty="0"/>
              <a:t> </a:t>
            </a:r>
            <a:r>
              <a:rPr lang="pl-PL" sz="1200" i="1" dirty="0" err="1"/>
              <a:t>pneumatikos</a:t>
            </a:r>
            <a:endParaRPr lang="pl-PL" sz="1200" i="1" dirty="0"/>
          </a:p>
        </p:txBody>
      </p:sp>
      <p:cxnSp>
        <p:nvCxnSpPr>
          <p:cNvPr id="22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Tekstowe 22"/>
          <p:cNvSpPr txBox="1"/>
          <p:nvPr/>
        </p:nvSpPr>
        <p:spPr>
          <a:xfrm>
            <a:off x="2157908" y="2590632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#1</a:t>
            </a:r>
          </a:p>
        </p:txBody>
      </p:sp>
      <p:sp>
        <p:nvSpPr>
          <p:cNvPr id="27" name="PoleTekstowe 26"/>
          <p:cNvSpPr txBox="1"/>
          <p:nvPr/>
        </p:nvSpPr>
        <p:spPr>
          <a:xfrm>
            <a:off x="7627461" y="2908349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#3</a:t>
            </a:r>
          </a:p>
        </p:txBody>
      </p:sp>
      <p:sp>
        <p:nvSpPr>
          <p:cNvPr id="38" name="PoleTekstowe 37"/>
          <p:cNvSpPr txBox="1"/>
          <p:nvPr/>
        </p:nvSpPr>
        <p:spPr>
          <a:xfrm>
            <a:off x="6476283" y="5252214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#2</a:t>
            </a:r>
          </a:p>
        </p:txBody>
      </p:sp>
      <p:sp>
        <p:nvSpPr>
          <p:cNvPr id="50" name="Strzałka w prawo 49"/>
          <p:cNvSpPr/>
          <p:nvPr/>
        </p:nvSpPr>
        <p:spPr>
          <a:xfrm>
            <a:off x="7401492" y="4377947"/>
            <a:ext cx="1214789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51" name="Łącznik prostoliniowy 6"/>
          <p:cNvCxnSpPr/>
          <p:nvPr/>
        </p:nvCxnSpPr>
        <p:spPr>
          <a:xfrm rot="10800000">
            <a:off x="6106122" y="3717034"/>
            <a:ext cx="4047964" cy="2805358"/>
          </a:xfrm>
          <a:prstGeom prst="curvedConnector3">
            <a:avLst>
              <a:gd name="adj1" fmla="val 50000"/>
            </a:avLst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8268079-6877-8046-AF37-F8E47AFA9610}"/>
              </a:ext>
            </a:extLst>
          </p:cNvPr>
          <p:cNvSpPr txBox="1"/>
          <p:nvPr/>
        </p:nvSpPr>
        <p:spPr>
          <a:xfrm>
            <a:off x="3572375" y="3363070"/>
            <a:ext cx="1629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err="1"/>
              <a:t>ψυχικός</a:t>
            </a:r>
            <a:r>
              <a:rPr lang="pl-PL" sz="1200" i="1" dirty="0"/>
              <a:t> </a:t>
            </a:r>
            <a:r>
              <a:rPr lang="pl-PL" sz="1200" i="1" dirty="0" err="1"/>
              <a:t>ἄνθρω</a:t>
            </a:r>
            <a:r>
              <a:rPr lang="pl-PL" sz="1200" i="1" dirty="0"/>
              <a:t>π</a:t>
            </a:r>
            <a:r>
              <a:rPr lang="pl-PL" sz="1200" i="1" dirty="0" err="1"/>
              <a:t>ος</a:t>
            </a:r>
            <a:endParaRPr lang="pl-PL" sz="1200" i="1" dirty="0"/>
          </a:p>
          <a:p>
            <a:r>
              <a:rPr lang="pl-PL" sz="1200" i="1" dirty="0" err="1"/>
              <a:t>psychikos</a:t>
            </a:r>
            <a:r>
              <a:rPr lang="pl-PL" sz="1200" i="1" dirty="0"/>
              <a:t> </a:t>
            </a:r>
            <a:r>
              <a:rPr lang="pl-PL" sz="1200" i="1" dirty="0" err="1"/>
              <a:t>anthrōpos</a:t>
            </a:r>
            <a:r>
              <a:rPr lang="pl-PL" sz="1200" i="1" dirty="0"/>
              <a:t> </a:t>
            </a:r>
          </a:p>
        </p:txBody>
      </p:sp>
      <p:sp>
        <p:nvSpPr>
          <p:cNvPr id="37" name="Objaśnienie prostokątne zaokrąglone 36">
            <a:extLst>
              <a:ext uri="{FF2B5EF4-FFF2-40B4-BE49-F238E27FC236}">
                <a16:creationId xmlns:a16="http://schemas.microsoft.com/office/drawing/2014/main" id="{A92F02DF-0756-BB47-83DB-1014017A2AAB}"/>
              </a:ext>
            </a:extLst>
          </p:cNvPr>
          <p:cNvSpPr/>
          <p:nvPr/>
        </p:nvSpPr>
        <p:spPr>
          <a:xfrm>
            <a:off x="8216953" y="5605819"/>
            <a:ext cx="2274746" cy="792088"/>
          </a:xfrm>
          <a:prstGeom prst="wedgeRoundRectCallout">
            <a:avLst>
              <a:gd name="adj1" fmla="val -64281"/>
              <a:gd name="adj2" fmla="val -18115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Decyzja o oddaniu Bogu ciała </a:t>
            </a:r>
            <a:r>
              <a:rPr lang="pl-PL" dirty="0" err="1">
                <a:solidFill>
                  <a:schemeClr val="tx1"/>
                </a:solidFill>
              </a:rPr>
              <a:t>Rz</a:t>
            </a:r>
            <a:r>
              <a:rPr lang="pl-PL" dirty="0">
                <a:solidFill>
                  <a:schemeClr val="tx1"/>
                </a:solidFill>
              </a:rPr>
              <a:t> 12:1</a:t>
            </a:r>
          </a:p>
        </p:txBody>
      </p:sp>
      <p:sp>
        <p:nvSpPr>
          <p:cNvPr id="39" name="Strzałka w prawo 38">
            <a:extLst>
              <a:ext uri="{FF2B5EF4-FFF2-40B4-BE49-F238E27FC236}">
                <a16:creationId xmlns:a16="http://schemas.microsoft.com/office/drawing/2014/main" id="{C873B2E2-F79C-3144-B690-21EDF4887A0B}"/>
              </a:ext>
            </a:extLst>
          </p:cNvPr>
          <p:cNvSpPr/>
          <p:nvPr/>
        </p:nvSpPr>
        <p:spPr>
          <a:xfrm rot="1210121">
            <a:off x="5429879" y="3862754"/>
            <a:ext cx="1016103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0" name="Strzałka w prawo 39">
            <a:extLst>
              <a:ext uri="{FF2B5EF4-FFF2-40B4-BE49-F238E27FC236}">
                <a16:creationId xmlns:a16="http://schemas.microsoft.com/office/drawing/2014/main" id="{4381A8FB-18F4-9A40-8F07-DC34BCD10B39}"/>
              </a:ext>
            </a:extLst>
          </p:cNvPr>
          <p:cNvSpPr/>
          <p:nvPr/>
        </p:nvSpPr>
        <p:spPr>
          <a:xfrm>
            <a:off x="3659827" y="4780574"/>
            <a:ext cx="2752038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9" name="Strzałka w prawo 48">
            <a:extLst>
              <a:ext uri="{FF2B5EF4-FFF2-40B4-BE49-F238E27FC236}">
                <a16:creationId xmlns:a16="http://schemas.microsoft.com/office/drawing/2014/main" id="{46C6519E-01A5-4249-8FF9-13F57DF65506}"/>
              </a:ext>
            </a:extLst>
          </p:cNvPr>
          <p:cNvSpPr/>
          <p:nvPr/>
        </p:nvSpPr>
        <p:spPr>
          <a:xfrm rot="763961">
            <a:off x="4626029" y="4223844"/>
            <a:ext cx="1818804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Objaśnienie prostokątne zaokrąglone 19">
            <a:extLst>
              <a:ext uri="{FF2B5EF4-FFF2-40B4-BE49-F238E27FC236}">
                <a16:creationId xmlns:a16="http://schemas.microsoft.com/office/drawing/2014/main" id="{4BECA297-DF4C-574F-93D2-330A0AC7DAB0}"/>
              </a:ext>
            </a:extLst>
          </p:cNvPr>
          <p:cNvSpPr/>
          <p:nvPr/>
        </p:nvSpPr>
        <p:spPr>
          <a:xfrm>
            <a:off x="3503712" y="5605819"/>
            <a:ext cx="2274746" cy="792088"/>
          </a:xfrm>
          <a:prstGeom prst="wedgeRoundRectCallout">
            <a:avLst>
              <a:gd name="adj1" fmla="val 63502"/>
              <a:gd name="adj2" fmla="val -16134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Decyzja o uwierzeniu w Jezusa Ef 1:13</a:t>
            </a:r>
          </a:p>
        </p:txBody>
      </p:sp>
    </p:spTree>
    <p:extLst>
      <p:ext uri="{BB962C8B-B14F-4D97-AF65-F5344CB8AC3E}">
        <p14:creationId xmlns:p14="http://schemas.microsoft.com/office/powerpoint/2010/main" val="264790449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B4E95D60-4F68-1F44-B4CD-BAA5A31A7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99533"/>
            <a:ext cx="10062029" cy="4351338"/>
          </a:xfrm>
        </p:spPr>
        <p:txBody>
          <a:bodyPr>
            <a:normAutofit fontScale="70000" lnSpcReduction="20000"/>
          </a:bodyPr>
          <a:lstStyle/>
          <a:p>
            <a:r>
              <a:rPr lang="pl-PL" b="0" baseline="30000" dirty="0"/>
              <a:t> </a:t>
            </a:r>
            <a:r>
              <a:rPr lang="pl-PL" b="0" dirty="0"/>
              <a:t>Wzywam więc was, bracia, przez miłosierdzie Boga, abyście </a:t>
            </a:r>
            <a:r>
              <a:rPr lang="pl-PL" u="sng" dirty="0"/>
              <a:t>stawili swoje ciała</a:t>
            </a:r>
            <a:r>
              <a:rPr lang="pl-PL" b="0" u="sng" dirty="0"/>
              <a:t> jako ofiarę żywą, świętą, przyjemną Bogu, tę rozumną służbę waszą</a:t>
            </a:r>
            <a:r>
              <a:rPr lang="pl-PL" b="0" dirty="0"/>
              <a:t>.</a:t>
            </a:r>
            <a:br>
              <a:rPr lang="pl-PL" b="0" dirty="0"/>
            </a:br>
            <a:r>
              <a:rPr lang="pl-PL" b="0" dirty="0"/>
              <a:t>I nie upodabniajcie się do tego wieku, ale dajcie się przemieniać przez odnowienie waszego myślenia, abyście doświadczyli jaka jest wola Boża, co dobre, przyjemne i doskonałe.</a:t>
            </a:r>
          </a:p>
          <a:p>
            <a:r>
              <a:rPr lang="pl-PL" b="0" dirty="0"/>
              <a:t>(</a:t>
            </a:r>
            <a:r>
              <a:rPr lang="pl-PL" b="0" dirty="0" err="1"/>
              <a:t>Rz</a:t>
            </a:r>
            <a:r>
              <a:rPr lang="pl-PL" b="0" dirty="0"/>
              <a:t> 12:1-2 TPNT)</a:t>
            </a:r>
          </a:p>
        </p:txBody>
      </p:sp>
    </p:spTree>
    <p:extLst>
      <p:ext uri="{BB962C8B-B14F-4D97-AF65-F5344CB8AC3E}">
        <p14:creationId xmlns:p14="http://schemas.microsoft.com/office/powerpoint/2010/main" val="192878605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568B6F-A1C3-0944-8D1D-065C00D67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Koniec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6059BA-074F-A84A-90BE-9B8A3C44A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387700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A72D2E-7C70-614F-BA54-25D39DF7C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CFB2C8-3BC6-C740-929A-931094277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4123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EDB1A6F-051A-6448-AE42-4FB8635EC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(1:1)</a:t>
            </a:r>
            <a:r>
              <a:rPr lang="pl-PL" dirty="0"/>
              <a:t> Piotr, apostoł Jezusa Chrystusa, </a:t>
            </a:r>
            <a:r>
              <a:rPr lang="pl-PL" u="sng" dirty="0"/>
              <a:t>do </a:t>
            </a:r>
            <a:r>
              <a:rPr lang="pl-PL" b="1" u="sng" dirty="0"/>
              <a:t>wychodźców</a:t>
            </a:r>
            <a:r>
              <a:rPr lang="pl-PL" u="sng" dirty="0"/>
              <a:t> rozproszonych w Poncie, </a:t>
            </a:r>
            <a:r>
              <a:rPr lang="pl-PL" u="sng" dirty="0" err="1"/>
              <a:t>Galacji</a:t>
            </a:r>
            <a:r>
              <a:rPr lang="pl-PL" u="sng" dirty="0"/>
              <a:t>, Kapadocji, Azji i Bitynii; </a:t>
            </a:r>
            <a:r>
              <a:rPr lang="pl-PL" u="sng" baseline="30000" dirty="0"/>
              <a:t>(1:2)</a:t>
            </a:r>
            <a:r>
              <a:rPr lang="pl-PL" u="sng" dirty="0"/>
              <a:t> </a:t>
            </a:r>
            <a:r>
              <a:rPr lang="pl-PL" b="1" u="sng" dirty="0"/>
              <a:t>wybranych</a:t>
            </a:r>
            <a:r>
              <a:rPr lang="pl-PL" u="sng" dirty="0"/>
              <a:t> według uprzedniej wiedzy Boga Ojca, przez </a:t>
            </a:r>
            <a:r>
              <a:rPr lang="pl-PL" b="1" u="sng" dirty="0"/>
              <a:t>uświęcenie</a:t>
            </a:r>
            <a:r>
              <a:rPr lang="pl-PL" u="sng" dirty="0"/>
              <a:t> Ducha </a:t>
            </a:r>
            <a:r>
              <a:rPr lang="pl-PL" b="1" u="sng" dirty="0"/>
              <a:t>dla posłuszeństwa</a:t>
            </a:r>
            <a:r>
              <a:rPr lang="pl-PL" u="sng" dirty="0"/>
              <a:t> i </a:t>
            </a:r>
            <a:r>
              <a:rPr lang="pl-PL" b="1" u="sng" dirty="0"/>
              <a:t>pokropienia krwią</a:t>
            </a:r>
            <a:r>
              <a:rPr lang="pl-PL" u="sng" dirty="0"/>
              <a:t> Jezusa Chrystusa. </a:t>
            </a:r>
          </a:p>
          <a:p>
            <a:r>
              <a:rPr lang="pl-PL" dirty="0"/>
              <a:t>Łaska i pokój niech się wam pomnożą. </a:t>
            </a:r>
          </a:p>
          <a:p>
            <a:r>
              <a:rPr lang="pl-PL" baseline="30000" dirty="0"/>
              <a:t>(1:3)</a:t>
            </a:r>
            <a:r>
              <a:rPr lang="pl-PL" dirty="0"/>
              <a:t> Błogosławiony niech będzie Bóg i Ojciec naszego Pana Jezusa Chrystusa, który (…)</a:t>
            </a:r>
          </a:p>
        </p:txBody>
      </p:sp>
    </p:spTree>
    <p:extLst>
      <p:ext uri="{BB962C8B-B14F-4D97-AF65-F5344CB8AC3E}">
        <p14:creationId xmlns:p14="http://schemas.microsoft.com/office/powerpoint/2010/main" val="17526899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EF055F-0D93-6543-9250-F4F25B02C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0183EE-3DF1-C340-8D6B-C90690389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937540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327EAA-19B5-4E46-8932-A9DFC021B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88627F-78EC-0C43-85D3-C7A6750E7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189679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F03A2C-6A8F-A54D-9CE2-16CD2054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1D903A-C90E-BF41-93AE-30CEE26DF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441850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D19F657B-F581-384D-937F-C7E4A2C68B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Dojrzałość emocjonalna – modyfikacja pierwotnych mechanizmów regulacyjnych opartych na popędach i impulsach emocjonalnych w wyniku socjalizacji.</a:t>
            </a:r>
          </a:p>
          <a:p>
            <a:endParaRPr lang="pl-PL" dirty="0"/>
          </a:p>
          <a:p>
            <a:r>
              <a:rPr lang="pl-PL" dirty="0"/>
              <a:t>Socjalizacja – proces (oraz rezultat tego procesu) nabywania przez jednostkę systemu wartości, norm oraz wzorów </a:t>
            </a:r>
            <a:r>
              <a:rPr lang="pl-PL" dirty="0" err="1"/>
              <a:t>zachowań</a:t>
            </a:r>
            <a:r>
              <a:rPr lang="pl-PL" dirty="0"/>
              <a:t> (w wyniku oddziaływań otoczenia społecznego), obowiązujących w danej zbiorowości. 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5822B5BE-998A-6344-A2F2-66FF04FB0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Dojrzałość wg. Wiki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9D5EC49-79C4-644C-A666-E3767E63F1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131026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D0258D-ECBC-344D-8E90-3C2C3FDB7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72537C-EB82-9C4C-B92C-70FBC7EC8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Bio</a:t>
            </a:r>
            <a:endParaRPr lang="pl-PL" dirty="0"/>
          </a:p>
          <a:p>
            <a:r>
              <a:rPr lang="pl-PL" dirty="0"/>
              <a:t>Psych</a:t>
            </a:r>
          </a:p>
          <a:p>
            <a:r>
              <a:rPr lang="pl-PL" dirty="0" err="1"/>
              <a:t>Zoe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192720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913474"/>
            <a:ext cx="9826580" cy="4847933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 (wszechświat, rzeczywistość)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189408" y="2520778"/>
            <a:ext cx="7575078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46181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7" name="Chmurka 6">
            <a:extLst>
              <a:ext uri="{FF2B5EF4-FFF2-40B4-BE49-F238E27FC236}">
                <a16:creationId xmlns:a16="http://schemas.microsoft.com/office/drawing/2014/main" id="{765E2A18-141C-0543-90E1-2DE6EEDDEFD6}"/>
              </a:ext>
            </a:extLst>
          </p:cNvPr>
          <p:cNvSpPr/>
          <p:nvPr/>
        </p:nvSpPr>
        <p:spPr>
          <a:xfrm>
            <a:off x="4661200" y="3101937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314057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9016869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499690" y="4578244"/>
            <a:ext cx="2253155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Łącznik prosty 24">
            <a:extLst>
              <a:ext uri="{FF2B5EF4-FFF2-40B4-BE49-F238E27FC236}">
                <a16:creationId xmlns:a16="http://schemas.microsoft.com/office/drawing/2014/main" id="{6300EE09-846C-EB42-8B01-164DAE824984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53">
            <a:extLst>
              <a:ext uri="{FF2B5EF4-FFF2-40B4-BE49-F238E27FC236}">
                <a16:creationId xmlns:a16="http://schemas.microsoft.com/office/drawing/2014/main" id="{27832200-5A20-4E4A-A132-5AC3263183C6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464637" y="5263980"/>
            <a:ext cx="1260389" cy="1066629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72" name="Dowolny kształt 71">
            <a:extLst>
              <a:ext uri="{FF2B5EF4-FFF2-40B4-BE49-F238E27FC236}">
                <a16:creationId xmlns:a16="http://schemas.microsoft.com/office/drawing/2014/main" id="{FF2EB670-0049-FD4E-BED0-AE9487979779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B797644-DEEB-764A-B506-3A5C4A692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Bardzo uproszczony model </a:t>
            </a:r>
            <a:br>
              <a:rPr lang="pl-PL" dirty="0"/>
            </a:br>
            <a:r>
              <a:rPr lang="pl-PL" dirty="0"/>
              <a:t>przepływu informacji przez człowieka</a:t>
            </a:r>
          </a:p>
        </p:txBody>
      </p: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BEDC7731-29F3-254F-B4C3-B5F56D9C1293}"/>
              </a:ext>
            </a:extLst>
          </p:cNvPr>
          <p:cNvCxnSpPr>
            <a:cxnSpLocks/>
          </p:cNvCxnSpPr>
          <p:nvPr/>
        </p:nvCxnSpPr>
        <p:spPr>
          <a:xfrm flipV="1">
            <a:off x="4991989" y="4862591"/>
            <a:ext cx="538478" cy="5939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Łuk 25">
            <a:extLst>
              <a:ext uri="{FF2B5EF4-FFF2-40B4-BE49-F238E27FC236}">
                <a16:creationId xmlns:a16="http://schemas.microsoft.com/office/drawing/2014/main" id="{7011AB57-24D2-364E-B623-FA1928844A54}"/>
              </a:ext>
            </a:extLst>
          </p:cNvPr>
          <p:cNvSpPr/>
          <p:nvPr/>
        </p:nvSpPr>
        <p:spPr>
          <a:xfrm rot="10594820" flipV="1">
            <a:off x="4953689" y="2954045"/>
            <a:ext cx="2694334" cy="1669673"/>
          </a:xfrm>
          <a:prstGeom prst="arc">
            <a:avLst>
              <a:gd name="adj1" fmla="val 7111381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421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14" grpId="0" animBg="1"/>
      <p:bldP spid="71" grpId="0" animBg="1"/>
      <p:bldP spid="72" grpId="0" animBg="1"/>
      <p:bldP spid="26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132932-63DB-9E45-9122-4329AAFAB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Cechy dziecka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FD439A-0352-0B4A-AD71-5499F24E5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Kierowanie się (tylko i wyłącznie) odczuciami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Ufność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Tu i teraz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Z czasem pojawiają się</a:t>
            </a:r>
          </a:p>
          <a:p>
            <a:pPr marL="1143000" lvl="1" indent="-457200"/>
            <a:r>
              <a:rPr lang="pl-PL" dirty="0"/>
              <a:t>Gotowość poczekania na lepsze efekty (w miejsce „tu i teraz”)</a:t>
            </a:r>
          </a:p>
          <a:p>
            <a:pPr marL="1143000" lvl="1" indent="-457200"/>
            <a:r>
              <a:rPr lang="pl-PL" dirty="0"/>
              <a:t>Okrycie własnej woli i kierowanie się własnymi celami</a:t>
            </a:r>
          </a:p>
        </p:txBody>
      </p:sp>
    </p:spTree>
    <p:extLst>
      <p:ext uri="{BB962C8B-B14F-4D97-AF65-F5344CB8AC3E}">
        <p14:creationId xmlns:p14="http://schemas.microsoft.com/office/powerpoint/2010/main" val="322652953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>
                <a:solidFill>
                  <a:srgbClr val="2D3436"/>
                </a:solidFill>
              </a:rPr>
              <a:t>	ZGUBIONE</a:t>
            </a:r>
            <a:endParaRPr lang="pl-PL" sz="2800" b="1" dirty="0">
              <a:solidFill>
                <a:srgbClr val="2D3436"/>
              </a:solidFill>
            </a:endParaRPr>
          </a:p>
        </p:txBody>
      </p:sp>
      <p:sp>
        <p:nvSpPr>
          <p:cNvPr id="20" name="Prostokąt zaokrąglony 10">
            <a:extLst>
              <a:ext uri="{FF2B5EF4-FFF2-40B4-BE49-F238E27FC236}">
                <a16:creationId xmlns:a16="http://schemas.microsoft.com/office/drawing/2014/main" id="{2837CAFC-9CB8-0E44-9927-A0E655D29B78}"/>
              </a:ext>
            </a:extLst>
          </p:cNvPr>
          <p:cNvSpPr/>
          <p:nvPr/>
        </p:nvSpPr>
        <p:spPr>
          <a:xfrm>
            <a:off x="6106122" y="2420888"/>
            <a:ext cx="4047965" cy="3960440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ODRODZONE</a:t>
            </a:r>
          </a:p>
        </p:txBody>
      </p:sp>
      <p:cxnSp>
        <p:nvCxnSpPr>
          <p:cNvPr id="5" name="Łącznik prostoliniowy 6"/>
          <p:cNvCxnSpPr/>
          <p:nvPr/>
        </p:nvCxnSpPr>
        <p:spPr>
          <a:xfrm>
            <a:off x="1884000" y="4171393"/>
            <a:ext cx="7452360" cy="0"/>
          </a:xfrm>
          <a:prstGeom prst="line">
            <a:avLst/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ostokąt zaokrąglony 9"/>
          <p:cNvSpPr/>
          <p:nvPr/>
        </p:nvSpPr>
        <p:spPr>
          <a:xfrm>
            <a:off x="2135560" y="4490407"/>
            <a:ext cx="3574040" cy="1836373"/>
          </a:xfrm>
          <a:prstGeom prst="roundRect">
            <a:avLst/>
          </a:prstGeom>
          <a:solidFill>
            <a:srgbClr val="A29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dirty="0"/>
              <a:t>Nominalni chrześcijanie</a:t>
            </a:r>
          </a:p>
        </p:txBody>
      </p:sp>
      <p:sp>
        <p:nvSpPr>
          <p:cNvPr id="8" name="Prostokąt zaokrąglony 10"/>
          <p:cNvSpPr/>
          <p:nvPr/>
        </p:nvSpPr>
        <p:spPr>
          <a:xfrm>
            <a:off x="6384033" y="3933057"/>
            <a:ext cx="468555" cy="1331775"/>
          </a:xfrm>
          <a:prstGeom prst="roundRect">
            <a:avLst>
              <a:gd name="adj" fmla="val 21442"/>
            </a:avLst>
          </a:prstGeom>
          <a:solidFill>
            <a:srgbClr val="C4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Niemowlak</a:t>
            </a:r>
          </a:p>
        </p:txBody>
      </p:sp>
      <p:sp>
        <p:nvSpPr>
          <p:cNvPr id="9" name="Prostokąt zaokrąglony 10"/>
          <p:cNvSpPr/>
          <p:nvPr/>
        </p:nvSpPr>
        <p:spPr>
          <a:xfrm>
            <a:off x="8400256" y="4490408"/>
            <a:ext cx="1656956" cy="915583"/>
          </a:xfrm>
          <a:prstGeom prst="roundRect">
            <a:avLst>
              <a:gd name="adj" fmla="val 21801"/>
            </a:avLst>
          </a:prstGeom>
          <a:solidFill>
            <a:srgbClr val="74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/>
              <a:t>Chrześcijanie</a:t>
            </a:r>
            <a:br>
              <a:rPr lang="pl-PL"/>
            </a:br>
            <a:r>
              <a:rPr lang="pl-PL"/>
              <a:t>duchowi</a:t>
            </a:r>
            <a:endParaRPr lang="pl-PL" dirty="0"/>
          </a:p>
        </p:txBody>
      </p:sp>
      <p:sp>
        <p:nvSpPr>
          <p:cNvPr id="16" name="Prostokąt zaokrąglony 10"/>
          <p:cNvSpPr/>
          <p:nvPr/>
        </p:nvSpPr>
        <p:spPr>
          <a:xfrm>
            <a:off x="2135561" y="3040738"/>
            <a:ext cx="1400283" cy="333182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Poganie</a:t>
            </a:r>
          </a:p>
        </p:txBody>
      </p:sp>
      <p:sp>
        <p:nvSpPr>
          <p:cNvPr id="17" name="Prostokąt zaokrąglony 10"/>
          <p:cNvSpPr/>
          <p:nvPr/>
        </p:nvSpPr>
        <p:spPr>
          <a:xfrm>
            <a:off x="2244428" y="3617238"/>
            <a:ext cx="1400283" cy="333182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>
                <a:solidFill>
                  <a:srgbClr val="2D3436"/>
                </a:solidFill>
              </a:rPr>
              <a:t>Ateiści</a:t>
            </a:r>
          </a:p>
        </p:txBody>
      </p:sp>
      <p:sp>
        <p:nvSpPr>
          <p:cNvPr id="18" name="Prostokąt zaokrąglony 10"/>
          <p:cNvSpPr/>
          <p:nvPr/>
        </p:nvSpPr>
        <p:spPr>
          <a:xfrm>
            <a:off x="3950835" y="2593943"/>
            <a:ext cx="1489102" cy="602465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>
                <a:solidFill>
                  <a:srgbClr val="2D3436"/>
                </a:solidFill>
              </a:rPr>
              <a:t>Muzułmanie</a:t>
            </a:r>
          </a:p>
        </p:txBody>
      </p:sp>
      <p:sp>
        <p:nvSpPr>
          <p:cNvPr id="19" name="Prostokąt zaokrąglony 10"/>
          <p:cNvSpPr/>
          <p:nvPr/>
        </p:nvSpPr>
        <p:spPr>
          <a:xfrm>
            <a:off x="3960589" y="3270997"/>
            <a:ext cx="1494141" cy="662059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>
                <a:solidFill>
                  <a:srgbClr val="2D3436"/>
                </a:solidFill>
              </a:rPr>
              <a:t>Żydzi</a:t>
            </a:r>
          </a:p>
        </p:txBody>
      </p:sp>
      <p:sp>
        <p:nvSpPr>
          <p:cNvPr id="36" name="Prostokąt zaokrąglony 10"/>
          <p:cNvSpPr/>
          <p:nvPr/>
        </p:nvSpPr>
        <p:spPr>
          <a:xfrm>
            <a:off x="6996603" y="4273936"/>
            <a:ext cx="1122428" cy="739241"/>
          </a:xfrm>
          <a:prstGeom prst="roundRect">
            <a:avLst>
              <a:gd name="adj" fmla="val 34955"/>
            </a:avLst>
          </a:prstGeom>
          <a:solidFill>
            <a:srgbClr val="A5E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 dirty="0"/>
              <a:t>Dzieci</a:t>
            </a:r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  <p:sp>
        <p:nvSpPr>
          <p:cNvPr id="31" name="Prostokąt zaokrąglony 10"/>
          <p:cNvSpPr/>
          <p:nvPr/>
        </p:nvSpPr>
        <p:spPr>
          <a:xfrm>
            <a:off x="1948725" y="2636912"/>
            <a:ext cx="1400283" cy="333182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Panteiści</a:t>
            </a:r>
          </a:p>
        </p:txBody>
      </p:sp>
      <p:sp>
        <p:nvSpPr>
          <p:cNvPr id="32" name="Prostokąt zaokrąglony 10"/>
          <p:cNvSpPr/>
          <p:nvPr/>
        </p:nvSpPr>
        <p:spPr>
          <a:xfrm>
            <a:off x="2319454" y="2204864"/>
            <a:ext cx="1400283" cy="333182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>
                <a:solidFill>
                  <a:srgbClr val="2D3436"/>
                </a:solidFill>
              </a:rPr>
              <a:t>Politeiści</a:t>
            </a:r>
            <a:endParaRPr lang="pl-PL" dirty="0">
              <a:solidFill>
                <a:srgbClr val="2D3436"/>
              </a:solidFill>
            </a:endParaRPr>
          </a:p>
        </p:txBody>
      </p:sp>
      <p:cxnSp>
        <p:nvCxnSpPr>
          <p:cNvPr id="28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trzałka w prawo 23"/>
          <p:cNvSpPr/>
          <p:nvPr/>
        </p:nvSpPr>
        <p:spPr>
          <a:xfrm>
            <a:off x="6816081" y="4575258"/>
            <a:ext cx="1800200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Strzałka w prawo 14"/>
          <p:cNvSpPr/>
          <p:nvPr/>
        </p:nvSpPr>
        <p:spPr>
          <a:xfrm rot="1210121">
            <a:off x="5429879" y="3862754"/>
            <a:ext cx="1016103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3" name="Strzałka w prawo 22"/>
          <p:cNvSpPr/>
          <p:nvPr/>
        </p:nvSpPr>
        <p:spPr>
          <a:xfrm>
            <a:off x="5395762" y="4780574"/>
            <a:ext cx="1016103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7" name="Strzałka w prawo 26"/>
          <p:cNvSpPr/>
          <p:nvPr/>
        </p:nvSpPr>
        <p:spPr>
          <a:xfrm rot="763961">
            <a:off x="3658994" y="4115949"/>
            <a:ext cx="2797878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727706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Trzy rodzaje ludzi wg 1Kor2:14-3:3</a:t>
            </a:r>
          </a:p>
        </p:txBody>
      </p:sp>
      <p:sp>
        <p:nvSpPr>
          <p:cNvPr id="3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 dirty="0">
                <a:solidFill>
                  <a:srgbClr val="2D3436"/>
                </a:solidFill>
              </a:rPr>
              <a:t>	ZGUBIENI</a:t>
            </a:r>
          </a:p>
        </p:txBody>
      </p:sp>
      <p:sp>
        <p:nvSpPr>
          <p:cNvPr id="4" name="Prostokąt zaokrąglony 10"/>
          <p:cNvSpPr/>
          <p:nvPr/>
        </p:nvSpPr>
        <p:spPr>
          <a:xfrm>
            <a:off x="6106122" y="1700808"/>
            <a:ext cx="4047965" cy="480843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ODKUPIENI</a:t>
            </a:r>
          </a:p>
        </p:txBody>
      </p:sp>
      <p:sp>
        <p:nvSpPr>
          <p:cNvPr id="7" name="Prostokąt zaokrąglony 9"/>
          <p:cNvSpPr/>
          <p:nvPr/>
        </p:nvSpPr>
        <p:spPr>
          <a:xfrm>
            <a:off x="2135560" y="4493434"/>
            <a:ext cx="3574040" cy="1671870"/>
          </a:xfrm>
          <a:prstGeom prst="roundRect">
            <a:avLst/>
          </a:prstGeom>
          <a:solidFill>
            <a:srgbClr val="A29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dirty="0"/>
              <a:t>Nominalni chrześcijanie</a:t>
            </a:r>
          </a:p>
        </p:txBody>
      </p:sp>
      <p:sp>
        <p:nvSpPr>
          <p:cNvPr id="9" name="Prostokąt zaokrąglony 10"/>
          <p:cNvSpPr/>
          <p:nvPr/>
        </p:nvSpPr>
        <p:spPr>
          <a:xfrm>
            <a:off x="6312025" y="2773522"/>
            <a:ext cx="4165357" cy="943511"/>
          </a:xfrm>
          <a:prstGeom prst="roundRect">
            <a:avLst>
              <a:gd name="adj" fmla="val 21801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Człowiek duchowy</a:t>
            </a:r>
          </a:p>
          <a:p>
            <a:r>
              <a:rPr lang="el-GR" sz="2400" i="1" dirty="0" err="1"/>
              <a:t>πνευματικος</a:t>
            </a:r>
            <a:r>
              <a:rPr lang="pl-PL" sz="2400" i="1" dirty="0"/>
              <a:t> </a:t>
            </a:r>
            <a:r>
              <a:rPr lang="pl-PL" sz="2400" i="1" dirty="0" err="1"/>
              <a:t>pneumatikos</a:t>
            </a:r>
            <a:endParaRPr lang="pl-PL" sz="2400" b="1" dirty="0"/>
          </a:p>
        </p:txBody>
      </p:sp>
      <p:sp>
        <p:nvSpPr>
          <p:cNvPr id="10" name="Prostokąt zaokrąglony 10"/>
          <p:cNvSpPr/>
          <p:nvPr/>
        </p:nvSpPr>
        <p:spPr>
          <a:xfrm>
            <a:off x="5947920" y="4869161"/>
            <a:ext cx="2956392" cy="1979533"/>
          </a:xfrm>
          <a:prstGeom prst="roundRect">
            <a:avLst>
              <a:gd name="adj" fmla="val 36005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Człowiek cielesny </a:t>
            </a:r>
          </a:p>
          <a:p>
            <a:r>
              <a:rPr lang="el-GR" sz="2400" i="1" dirty="0" err="1"/>
              <a:t>σαρκικοις</a:t>
            </a:r>
            <a:br>
              <a:rPr lang="pl-PL" sz="2400" i="1" dirty="0"/>
            </a:br>
            <a:r>
              <a:rPr lang="pl-PL" sz="2400" i="1" dirty="0" err="1"/>
              <a:t>sarkikois</a:t>
            </a:r>
            <a:endParaRPr lang="pl-PL" sz="2400" i="1" dirty="0"/>
          </a:p>
          <a:p>
            <a:r>
              <a:rPr lang="pl-PL" sz="2400" b="1" dirty="0"/>
              <a:t>1Kor 3:3</a:t>
            </a:r>
          </a:p>
        </p:txBody>
      </p:sp>
      <p:cxnSp>
        <p:nvCxnSpPr>
          <p:cNvPr id="8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889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oliniowy 6"/>
          <p:cNvCxnSpPr/>
          <p:nvPr/>
        </p:nvCxnSpPr>
        <p:spPr>
          <a:xfrm rot="10800000">
            <a:off x="6106122" y="3717034"/>
            <a:ext cx="4047964" cy="2805358"/>
          </a:xfrm>
          <a:prstGeom prst="curvedConnector3">
            <a:avLst>
              <a:gd name="adj1" fmla="val 50000"/>
            </a:avLst>
          </a:prstGeom>
          <a:ln w="5715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Tekstowe 11"/>
          <p:cNvSpPr txBox="1"/>
          <p:nvPr/>
        </p:nvSpPr>
        <p:spPr>
          <a:xfrm>
            <a:off x="3831423" y="3381780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#1</a:t>
            </a:r>
          </a:p>
        </p:txBody>
      </p:sp>
      <p:sp>
        <p:nvSpPr>
          <p:cNvPr id="13" name="PoleTekstowe 12"/>
          <p:cNvSpPr txBox="1"/>
          <p:nvPr/>
        </p:nvSpPr>
        <p:spPr>
          <a:xfrm>
            <a:off x="6246889" y="3933057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#2</a:t>
            </a:r>
          </a:p>
        </p:txBody>
      </p:sp>
      <p:sp>
        <p:nvSpPr>
          <p:cNvPr id="14" name="PoleTekstowe 13"/>
          <p:cNvSpPr txBox="1"/>
          <p:nvPr/>
        </p:nvSpPr>
        <p:spPr>
          <a:xfrm>
            <a:off x="8688288" y="3933057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#3</a:t>
            </a:r>
          </a:p>
        </p:txBody>
      </p:sp>
      <p:sp>
        <p:nvSpPr>
          <p:cNvPr id="6" name="PoleTekstowe 5"/>
          <p:cNvSpPr txBox="1"/>
          <p:nvPr/>
        </p:nvSpPr>
        <p:spPr>
          <a:xfrm>
            <a:off x="2135560" y="2276872"/>
            <a:ext cx="37997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Ludzie naturalni (zmysłowi)</a:t>
            </a:r>
            <a:br>
              <a:rPr lang="pl-PL" sz="2400" b="1" dirty="0"/>
            </a:br>
            <a:r>
              <a:rPr lang="pl-PL" sz="2400" i="1" dirty="0"/>
              <a:t> </a:t>
            </a:r>
            <a:r>
              <a:rPr lang="pl-PL" sz="2400" i="1" dirty="0" err="1"/>
              <a:t>ψυχικός</a:t>
            </a:r>
            <a:r>
              <a:rPr lang="pl-PL" sz="2400" i="1" dirty="0"/>
              <a:t> </a:t>
            </a:r>
            <a:r>
              <a:rPr lang="pl-PL" sz="2400" i="1" dirty="0" err="1"/>
              <a:t>ἄνθρω</a:t>
            </a:r>
            <a:r>
              <a:rPr lang="pl-PL" sz="2400" i="1" dirty="0"/>
              <a:t>π</a:t>
            </a:r>
            <a:r>
              <a:rPr lang="pl-PL" sz="2400" i="1" dirty="0" err="1"/>
              <a:t>ος</a:t>
            </a:r>
            <a:r>
              <a:rPr lang="pl-PL" sz="2400" i="1" dirty="0"/>
              <a:t>, </a:t>
            </a:r>
            <a:r>
              <a:rPr lang="pl-PL" sz="2400" i="1" dirty="0" err="1"/>
              <a:t>psychikos</a:t>
            </a:r>
            <a:r>
              <a:rPr lang="pl-PL" sz="2400" i="1" dirty="0"/>
              <a:t> </a:t>
            </a:r>
            <a:r>
              <a:rPr lang="pl-PL" sz="2400" i="1" dirty="0" err="1"/>
              <a:t>anthrōpos</a:t>
            </a:r>
            <a:r>
              <a:rPr lang="pl-PL" sz="2400" i="1" dirty="0"/>
              <a:t> </a:t>
            </a:r>
            <a:br>
              <a:rPr lang="pl-PL" sz="2400" b="1" dirty="0"/>
            </a:br>
            <a:r>
              <a:rPr lang="pl-PL" sz="2400" b="1" dirty="0"/>
              <a:t>1Kor 2:14</a:t>
            </a:r>
          </a:p>
          <a:p>
            <a:endParaRPr lang="pl-PL" sz="2400" b="1" dirty="0"/>
          </a:p>
        </p:txBody>
      </p:sp>
      <p:sp>
        <p:nvSpPr>
          <p:cNvPr id="15" name="Prostokąt zaokrąglony 10">
            <a:extLst>
              <a:ext uri="{FF2B5EF4-FFF2-40B4-BE49-F238E27FC236}">
                <a16:creationId xmlns:a16="http://schemas.microsoft.com/office/drawing/2014/main" id="{6EF0438B-4C89-A241-9C66-924D0A1EA807}"/>
              </a:ext>
            </a:extLst>
          </p:cNvPr>
          <p:cNvSpPr/>
          <p:nvPr/>
        </p:nvSpPr>
        <p:spPr>
          <a:xfrm>
            <a:off x="7671787" y="3636686"/>
            <a:ext cx="1816785" cy="524173"/>
          </a:xfrm>
          <a:prstGeom prst="roundRect">
            <a:avLst>
              <a:gd name="adj" fmla="val 21801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1Kor 2:15</a:t>
            </a:r>
          </a:p>
        </p:txBody>
      </p:sp>
    </p:spTree>
    <p:extLst>
      <p:ext uri="{BB962C8B-B14F-4D97-AF65-F5344CB8AC3E}">
        <p14:creationId xmlns:p14="http://schemas.microsoft.com/office/powerpoint/2010/main" val="168644365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Dwie kluczowe decyzje w życiu ucznia Jezusa</a:t>
            </a:r>
            <a:br>
              <a:rPr lang="pl-PL" dirty="0"/>
            </a:br>
            <a:endParaRPr lang="pl-PL" dirty="0"/>
          </a:p>
        </p:txBody>
      </p:sp>
      <p:sp>
        <p:nvSpPr>
          <p:cNvPr id="30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 dirty="0">
                <a:solidFill>
                  <a:srgbClr val="2D3436"/>
                </a:solidFill>
              </a:rPr>
              <a:t>DUCHOWO MARTWE</a:t>
            </a:r>
          </a:p>
        </p:txBody>
      </p:sp>
      <p:sp>
        <p:nvSpPr>
          <p:cNvPr id="31" name="Prostokąt zaokrąglony 10"/>
          <p:cNvSpPr/>
          <p:nvPr/>
        </p:nvSpPr>
        <p:spPr>
          <a:xfrm>
            <a:off x="6106122" y="2420888"/>
            <a:ext cx="4047965" cy="408835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DUCHEM OŻYWIONE</a:t>
            </a:r>
          </a:p>
        </p:txBody>
      </p:sp>
      <p:sp>
        <p:nvSpPr>
          <p:cNvPr id="34" name="Prostokąt zaokrąglony 9"/>
          <p:cNvSpPr/>
          <p:nvPr/>
        </p:nvSpPr>
        <p:spPr>
          <a:xfrm>
            <a:off x="2143116" y="4025586"/>
            <a:ext cx="1598969" cy="1347631"/>
          </a:xfrm>
          <a:prstGeom prst="roundRect">
            <a:avLst/>
          </a:prstGeom>
          <a:solidFill>
            <a:srgbClr val="A29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dirty="0"/>
              <a:t>Nominalni chrześcijanie</a:t>
            </a:r>
          </a:p>
        </p:txBody>
      </p:sp>
      <p:sp>
        <p:nvSpPr>
          <p:cNvPr id="35" name="Prostokąt zaokrąglony 10"/>
          <p:cNvSpPr/>
          <p:nvPr/>
        </p:nvSpPr>
        <p:spPr>
          <a:xfrm>
            <a:off x="6219773" y="4025586"/>
            <a:ext cx="1407688" cy="1347631"/>
          </a:xfrm>
          <a:prstGeom prst="roundRect">
            <a:avLst>
              <a:gd name="adj" fmla="val 21442"/>
            </a:avLst>
          </a:prstGeom>
          <a:solidFill>
            <a:srgbClr val="C4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Duchowe</a:t>
            </a:r>
            <a:br>
              <a:rPr lang="pl-PL" dirty="0">
                <a:solidFill>
                  <a:srgbClr val="2D3436"/>
                </a:solidFill>
              </a:rPr>
            </a:br>
            <a:r>
              <a:rPr lang="pl-PL" dirty="0">
                <a:solidFill>
                  <a:srgbClr val="2D3436"/>
                </a:solidFill>
              </a:rPr>
              <a:t>dzieci</a:t>
            </a:r>
          </a:p>
          <a:p>
            <a:pPr algn="ctr"/>
            <a:r>
              <a:rPr lang="el-GR" sz="1200" i="1" dirty="0" err="1">
                <a:solidFill>
                  <a:srgbClr val="2D3436"/>
                </a:solidFill>
              </a:rPr>
              <a:t>σαρκικοις</a:t>
            </a:r>
            <a:br>
              <a:rPr lang="el-GR" sz="1200" i="1" dirty="0">
                <a:solidFill>
                  <a:srgbClr val="2D3436"/>
                </a:solidFill>
              </a:rPr>
            </a:br>
            <a:r>
              <a:rPr lang="pl-PL" sz="1200" i="1" dirty="0" err="1">
                <a:solidFill>
                  <a:srgbClr val="2D3436"/>
                </a:solidFill>
              </a:rPr>
              <a:t>sarkikois</a:t>
            </a:r>
            <a:endParaRPr lang="pl-PL" sz="1200" i="1" dirty="0">
              <a:solidFill>
                <a:srgbClr val="2D3436"/>
              </a:solidFill>
            </a:endParaRPr>
          </a:p>
        </p:txBody>
      </p:sp>
      <p:sp>
        <p:nvSpPr>
          <p:cNvPr id="36" name="Prostokąt zaokrąglony 10"/>
          <p:cNvSpPr/>
          <p:nvPr/>
        </p:nvSpPr>
        <p:spPr>
          <a:xfrm>
            <a:off x="8400256" y="4025586"/>
            <a:ext cx="1656956" cy="1347631"/>
          </a:xfrm>
          <a:prstGeom prst="roundRect">
            <a:avLst>
              <a:gd name="adj" fmla="val 21801"/>
            </a:avLst>
          </a:prstGeom>
          <a:solidFill>
            <a:srgbClr val="74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l-PL" dirty="0"/>
              <a:t>Ludzie duchowi</a:t>
            </a:r>
          </a:p>
          <a:p>
            <a:pPr algn="ctr"/>
            <a:r>
              <a:rPr lang="el-GR" sz="1200" i="1" dirty="0" err="1"/>
              <a:t>πνευματικος</a:t>
            </a:r>
            <a:r>
              <a:rPr lang="pl-PL" sz="1200" i="1" dirty="0"/>
              <a:t> </a:t>
            </a:r>
            <a:r>
              <a:rPr lang="el-GR" sz="1200" i="1" dirty="0"/>
              <a:t> </a:t>
            </a:r>
            <a:r>
              <a:rPr lang="pl-PL" sz="1200" i="1" dirty="0" err="1"/>
              <a:t>pneumatikos</a:t>
            </a:r>
            <a:endParaRPr lang="pl-PL" sz="1200" i="1" dirty="0"/>
          </a:p>
        </p:txBody>
      </p:sp>
      <p:cxnSp>
        <p:nvCxnSpPr>
          <p:cNvPr id="22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Tekstowe 22"/>
          <p:cNvSpPr txBox="1"/>
          <p:nvPr/>
        </p:nvSpPr>
        <p:spPr>
          <a:xfrm>
            <a:off x="2157908" y="2590632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#1</a:t>
            </a:r>
          </a:p>
        </p:txBody>
      </p:sp>
      <p:sp>
        <p:nvSpPr>
          <p:cNvPr id="27" name="PoleTekstowe 26"/>
          <p:cNvSpPr txBox="1"/>
          <p:nvPr/>
        </p:nvSpPr>
        <p:spPr>
          <a:xfrm>
            <a:off x="7627461" y="2908349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#3</a:t>
            </a:r>
          </a:p>
        </p:txBody>
      </p:sp>
      <p:sp>
        <p:nvSpPr>
          <p:cNvPr id="38" name="PoleTekstowe 37"/>
          <p:cNvSpPr txBox="1"/>
          <p:nvPr/>
        </p:nvSpPr>
        <p:spPr>
          <a:xfrm>
            <a:off x="6476283" y="5252214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#2</a:t>
            </a:r>
          </a:p>
        </p:txBody>
      </p:sp>
      <p:sp>
        <p:nvSpPr>
          <p:cNvPr id="50" name="Strzałka w prawo 49"/>
          <p:cNvSpPr/>
          <p:nvPr/>
        </p:nvSpPr>
        <p:spPr>
          <a:xfrm>
            <a:off x="7401492" y="4377947"/>
            <a:ext cx="1214789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51" name="Łącznik prostoliniowy 6"/>
          <p:cNvCxnSpPr/>
          <p:nvPr/>
        </p:nvCxnSpPr>
        <p:spPr>
          <a:xfrm rot="10800000">
            <a:off x="6106122" y="3717034"/>
            <a:ext cx="4047964" cy="2805358"/>
          </a:xfrm>
          <a:prstGeom prst="curvedConnector3">
            <a:avLst>
              <a:gd name="adj1" fmla="val 50000"/>
            </a:avLst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8268079-6877-8046-AF37-F8E47AFA9610}"/>
              </a:ext>
            </a:extLst>
          </p:cNvPr>
          <p:cNvSpPr txBox="1"/>
          <p:nvPr/>
        </p:nvSpPr>
        <p:spPr>
          <a:xfrm>
            <a:off x="3572375" y="3363070"/>
            <a:ext cx="1629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err="1"/>
              <a:t>ψυχικός</a:t>
            </a:r>
            <a:r>
              <a:rPr lang="pl-PL" sz="1200" i="1" dirty="0"/>
              <a:t> </a:t>
            </a:r>
            <a:r>
              <a:rPr lang="pl-PL" sz="1200" i="1" dirty="0" err="1"/>
              <a:t>ἄνθρω</a:t>
            </a:r>
            <a:r>
              <a:rPr lang="pl-PL" sz="1200" i="1" dirty="0"/>
              <a:t>π</a:t>
            </a:r>
            <a:r>
              <a:rPr lang="pl-PL" sz="1200" i="1" dirty="0" err="1"/>
              <a:t>ος</a:t>
            </a:r>
            <a:endParaRPr lang="pl-PL" sz="1200" i="1" dirty="0"/>
          </a:p>
          <a:p>
            <a:r>
              <a:rPr lang="pl-PL" sz="1200" i="1" dirty="0" err="1"/>
              <a:t>psychikos</a:t>
            </a:r>
            <a:r>
              <a:rPr lang="pl-PL" sz="1200" i="1" dirty="0"/>
              <a:t> </a:t>
            </a:r>
            <a:r>
              <a:rPr lang="pl-PL" sz="1200" i="1" dirty="0" err="1"/>
              <a:t>anthrōpos</a:t>
            </a:r>
            <a:r>
              <a:rPr lang="pl-PL" sz="1200" i="1" dirty="0"/>
              <a:t> </a:t>
            </a:r>
          </a:p>
        </p:txBody>
      </p:sp>
      <p:sp>
        <p:nvSpPr>
          <p:cNvPr id="37" name="Objaśnienie prostokątne zaokrąglone 36">
            <a:extLst>
              <a:ext uri="{FF2B5EF4-FFF2-40B4-BE49-F238E27FC236}">
                <a16:creationId xmlns:a16="http://schemas.microsoft.com/office/drawing/2014/main" id="{A92F02DF-0756-BB47-83DB-1014017A2AAB}"/>
              </a:ext>
            </a:extLst>
          </p:cNvPr>
          <p:cNvSpPr/>
          <p:nvPr/>
        </p:nvSpPr>
        <p:spPr>
          <a:xfrm>
            <a:off x="8216953" y="5605819"/>
            <a:ext cx="2274746" cy="792088"/>
          </a:xfrm>
          <a:prstGeom prst="wedgeRoundRectCallout">
            <a:avLst>
              <a:gd name="adj1" fmla="val -64281"/>
              <a:gd name="adj2" fmla="val -18115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Decyzja o oddaniu Bogu ciała </a:t>
            </a:r>
            <a:r>
              <a:rPr lang="pl-PL" dirty="0" err="1">
                <a:solidFill>
                  <a:schemeClr val="tx1"/>
                </a:solidFill>
              </a:rPr>
              <a:t>Rz</a:t>
            </a:r>
            <a:r>
              <a:rPr lang="pl-PL" dirty="0">
                <a:solidFill>
                  <a:schemeClr val="tx1"/>
                </a:solidFill>
              </a:rPr>
              <a:t> 12:1</a:t>
            </a:r>
          </a:p>
        </p:txBody>
      </p:sp>
      <p:sp>
        <p:nvSpPr>
          <p:cNvPr id="39" name="Strzałka w prawo 38">
            <a:extLst>
              <a:ext uri="{FF2B5EF4-FFF2-40B4-BE49-F238E27FC236}">
                <a16:creationId xmlns:a16="http://schemas.microsoft.com/office/drawing/2014/main" id="{C873B2E2-F79C-3144-B690-21EDF4887A0B}"/>
              </a:ext>
            </a:extLst>
          </p:cNvPr>
          <p:cNvSpPr/>
          <p:nvPr/>
        </p:nvSpPr>
        <p:spPr>
          <a:xfrm rot="1210121">
            <a:off x="5429879" y="3862754"/>
            <a:ext cx="1016103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0" name="Strzałka w prawo 39">
            <a:extLst>
              <a:ext uri="{FF2B5EF4-FFF2-40B4-BE49-F238E27FC236}">
                <a16:creationId xmlns:a16="http://schemas.microsoft.com/office/drawing/2014/main" id="{4381A8FB-18F4-9A40-8F07-DC34BCD10B39}"/>
              </a:ext>
            </a:extLst>
          </p:cNvPr>
          <p:cNvSpPr/>
          <p:nvPr/>
        </p:nvSpPr>
        <p:spPr>
          <a:xfrm>
            <a:off x="3659827" y="4780574"/>
            <a:ext cx="2752038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9" name="Strzałka w prawo 48">
            <a:extLst>
              <a:ext uri="{FF2B5EF4-FFF2-40B4-BE49-F238E27FC236}">
                <a16:creationId xmlns:a16="http://schemas.microsoft.com/office/drawing/2014/main" id="{46C6519E-01A5-4249-8FF9-13F57DF65506}"/>
              </a:ext>
            </a:extLst>
          </p:cNvPr>
          <p:cNvSpPr/>
          <p:nvPr/>
        </p:nvSpPr>
        <p:spPr>
          <a:xfrm rot="763961">
            <a:off x="4626029" y="4223844"/>
            <a:ext cx="1818804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Objaśnienie prostokątne zaokrąglone 19">
            <a:extLst>
              <a:ext uri="{FF2B5EF4-FFF2-40B4-BE49-F238E27FC236}">
                <a16:creationId xmlns:a16="http://schemas.microsoft.com/office/drawing/2014/main" id="{4BECA297-DF4C-574F-93D2-330A0AC7DAB0}"/>
              </a:ext>
            </a:extLst>
          </p:cNvPr>
          <p:cNvSpPr/>
          <p:nvPr/>
        </p:nvSpPr>
        <p:spPr>
          <a:xfrm>
            <a:off x="3503712" y="5605819"/>
            <a:ext cx="2274746" cy="792088"/>
          </a:xfrm>
          <a:prstGeom prst="wedgeRoundRectCallout">
            <a:avLst>
              <a:gd name="adj1" fmla="val 63502"/>
              <a:gd name="adj2" fmla="val -16134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Decyzja o uwierzeniu w Jezusa Ef 1:13</a:t>
            </a:r>
          </a:p>
        </p:txBody>
      </p:sp>
    </p:spTree>
    <p:extLst>
      <p:ext uri="{BB962C8B-B14F-4D97-AF65-F5344CB8AC3E}">
        <p14:creationId xmlns:p14="http://schemas.microsoft.com/office/powerpoint/2010/main" val="140274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EDB1A6F-051A-6448-AE42-4FB8635EC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(…)</a:t>
            </a:r>
          </a:p>
          <a:p>
            <a:r>
              <a:rPr lang="pl-PL" baseline="30000" dirty="0"/>
              <a:t>(5:10)</a:t>
            </a:r>
            <a:r>
              <a:rPr lang="pl-PL" dirty="0"/>
              <a:t> A Bóg wszelkiej łaski, ten, który nas powołał do swojej wiecznej chwały w Chrystusie Jezusie, (…)  uczyni was doskonałymi, utwierdzi, umocni i ugruntuje. </a:t>
            </a:r>
            <a:r>
              <a:rPr lang="pl-PL" baseline="30000" dirty="0"/>
              <a:t>(5:11)</a:t>
            </a:r>
            <a:r>
              <a:rPr lang="pl-PL" dirty="0"/>
              <a:t> Jemu chwała i moc na wieki wieków. </a:t>
            </a:r>
          </a:p>
          <a:p>
            <a:r>
              <a:rPr lang="pl-PL" dirty="0"/>
              <a:t>Amen. </a:t>
            </a:r>
          </a:p>
          <a:p>
            <a:r>
              <a:rPr lang="pl-PL" baseline="30000" dirty="0"/>
              <a:t>(5:12)</a:t>
            </a:r>
            <a:r>
              <a:rPr lang="pl-PL" dirty="0"/>
              <a:t> Przez </a:t>
            </a:r>
            <a:r>
              <a:rPr lang="pl-PL" b="1" dirty="0"/>
              <a:t>Sylwana</a:t>
            </a:r>
            <a:r>
              <a:rPr lang="pl-PL" dirty="0"/>
              <a:t>, wiernego wam brata, jak sądzę, </a:t>
            </a:r>
            <a:r>
              <a:rPr lang="pl-PL" u="sng" dirty="0"/>
              <a:t>napisałem krótko, </a:t>
            </a:r>
            <a:r>
              <a:rPr lang="pl-PL" b="1" u="sng" dirty="0"/>
              <a:t>napominając</a:t>
            </a:r>
            <a:r>
              <a:rPr lang="pl-PL" u="sng" dirty="0"/>
              <a:t> i </a:t>
            </a:r>
            <a:r>
              <a:rPr lang="pl-PL" b="1" u="sng" dirty="0"/>
              <a:t>świadcząc</a:t>
            </a:r>
            <a:r>
              <a:rPr lang="pl-PL" u="sng" dirty="0"/>
              <a:t>, że to jest prawdziwa łaska Boga, w której trwacie</a:t>
            </a:r>
            <a:r>
              <a:rPr lang="pl-PL" dirty="0"/>
              <a:t>.</a:t>
            </a:r>
          </a:p>
          <a:p>
            <a:r>
              <a:rPr lang="pl-PL" baseline="30000" dirty="0"/>
              <a:t>(5:13)</a:t>
            </a:r>
            <a:r>
              <a:rPr lang="pl-PL" dirty="0"/>
              <a:t> Pozdrawia was </a:t>
            </a:r>
            <a:r>
              <a:rPr lang="pl-PL" u="sng" dirty="0"/>
              <a:t>kościół w </a:t>
            </a:r>
            <a:r>
              <a:rPr lang="pl-PL" b="1" u="sng" dirty="0"/>
              <a:t>Babilonie</a:t>
            </a:r>
            <a:r>
              <a:rPr lang="pl-PL" dirty="0"/>
              <a:t>, razem z wami wybrany, i </a:t>
            </a:r>
            <a:r>
              <a:rPr lang="pl-PL" b="1" u="sng" dirty="0"/>
              <a:t>Marek</a:t>
            </a:r>
            <a:r>
              <a:rPr lang="pl-PL" u="sng" dirty="0"/>
              <a:t>, mój sy</a:t>
            </a:r>
            <a:r>
              <a:rPr lang="pl-PL" dirty="0"/>
              <a:t>n.</a:t>
            </a:r>
          </a:p>
          <a:p>
            <a:r>
              <a:rPr lang="pl-PL" baseline="30000" dirty="0"/>
              <a:t>(5:14)</a:t>
            </a:r>
            <a:r>
              <a:rPr lang="pl-PL" dirty="0"/>
              <a:t> Pozdrówcie się nawzajem pocałunkiem miłości. Pokój wam wszystkim, którzy jesteście w Chrystusie Jezusie. </a:t>
            </a:r>
          </a:p>
          <a:p>
            <a:r>
              <a:rPr lang="pl-PL" dirty="0"/>
              <a:t>Amen. </a:t>
            </a:r>
          </a:p>
        </p:txBody>
      </p:sp>
    </p:spTree>
    <p:extLst>
      <p:ext uri="{BB962C8B-B14F-4D97-AF65-F5344CB8AC3E}">
        <p14:creationId xmlns:p14="http://schemas.microsoft.com/office/powerpoint/2010/main" val="427928842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>
                <a:solidFill>
                  <a:srgbClr val="2D3436"/>
                </a:solidFill>
              </a:rPr>
              <a:t>	ZGUBIONE</a:t>
            </a:r>
            <a:endParaRPr lang="pl-PL" sz="2800" b="1" dirty="0">
              <a:solidFill>
                <a:srgbClr val="2D3436"/>
              </a:solidFill>
            </a:endParaRPr>
          </a:p>
        </p:txBody>
      </p:sp>
      <p:sp>
        <p:nvSpPr>
          <p:cNvPr id="4" name="Prostokąt zaokrąglony 10"/>
          <p:cNvSpPr/>
          <p:nvPr/>
        </p:nvSpPr>
        <p:spPr>
          <a:xfrm>
            <a:off x="6106122" y="2420888"/>
            <a:ext cx="4047965" cy="3960440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ODRODZONE</a:t>
            </a:r>
          </a:p>
        </p:txBody>
      </p:sp>
      <p:cxnSp>
        <p:nvCxnSpPr>
          <p:cNvPr id="5" name="Łącznik prostoliniowy 6"/>
          <p:cNvCxnSpPr/>
          <p:nvPr/>
        </p:nvCxnSpPr>
        <p:spPr>
          <a:xfrm>
            <a:off x="1884000" y="4171393"/>
            <a:ext cx="7452360" cy="0"/>
          </a:xfrm>
          <a:prstGeom prst="line">
            <a:avLst/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ostokąt zaokrąglony 10"/>
          <p:cNvSpPr/>
          <p:nvPr/>
        </p:nvSpPr>
        <p:spPr>
          <a:xfrm>
            <a:off x="1991544" y="4358156"/>
            <a:ext cx="7560840" cy="2142225"/>
          </a:xfrm>
          <a:prstGeom prst="roundRect">
            <a:avLst>
              <a:gd name="adj" fmla="val 5473"/>
            </a:avLst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 dirty="0"/>
          </a:p>
        </p:txBody>
      </p:sp>
      <p:sp>
        <p:nvSpPr>
          <p:cNvPr id="7" name="Prostokąt zaokrąglony 9"/>
          <p:cNvSpPr/>
          <p:nvPr/>
        </p:nvSpPr>
        <p:spPr>
          <a:xfrm>
            <a:off x="2135560" y="4490407"/>
            <a:ext cx="3574040" cy="1836373"/>
          </a:xfrm>
          <a:prstGeom prst="roundRect">
            <a:avLst/>
          </a:prstGeom>
          <a:solidFill>
            <a:srgbClr val="A29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dirty="0"/>
              <a:t>Nominalni chrześcijanie</a:t>
            </a:r>
          </a:p>
        </p:txBody>
      </p:sp>
      <p:sp>
        <p:nvSpPr>
          <p:cNvPr id="8" name="Prostokąt zaokrąglony 10"/>
          <p:cNvSpPr/>
          <p:nvPr/>
        </p:nvSpPr>
        <p:spPr>
          <a:xfrm>
            <a:off x="6384033" y="3933057"/>
            <a:ext cx="468555" cy="1331775"/>
          </a:xfrm>
          <a:prstGeom prst="roundRect">
            <a:avLst>
              <a:gd name="adj" fmla="val 21442"/>
            </a:avLst>
          </a:prstGeom>
          <a:solidFill>
            <a:srgbClr val="C4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Niemowlak</a:t>
            </a:r>
          </a:p>
        </p:txBody>
      </p:sp>
      <p:sp>
        <p:nvSpPr>
          <p:cNvPr id="9" name="Prostokąt zaokrąglony 10"/>
          <p:cNvSpPr/>
          <p:nvPr/>
        </p:nvSpPr>
        <p:spPr>
          <a:xfrm>
            <a:off x="8400256" y="4490408"/>
            <a:ext cx="1656956" cy="915583"/>
          </a:xfrm>
          <a:prstGeom prst="roundRect">
            <a:avLst>
              <a:gd name="adj" fmla="val 21801"/>
            </a:avLst>
          </a:prstGeom>
          <a:solidFill>
            <a:srgbClr val="74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/>
              <a:t>Chrześcijanie</a:t>
            </a:r>
            <a:br>
              <a:rPr lang="pl-PL"/>
            </a:br>
            <a:r>
              <a:rPr lang="pl-PL"/>
              <a:t>duchowi</a:t>
            </a:r>
            <a:endParaRPr lang="pl-PL" dirty="0"/>
          </a:p>
        </p:txBody>
      </p:sp>
      <p:sp>
        <p:nvSpPr>
          <p:cNvPr id="10" name="Prostokąt zaokrąglony 10"/>
          <p:cNvSpPr/>
          <p:nvPr/>
        </p:nvSpPr>
        <p:spPr>
          <a:xfrm>
            <a:off x="6384032" y="5589241"/>
            <a:ext cx="1987018" cy="645215"/>
          </a:xfrm>
          <a:prstGeom prst="roundRect">
            <a:avLst>
              <a:gd name="adj" fmla="val 15997"/>
            </a:avLst>
          </a:prstGeom>
          <a:solidFill>
            <a:srgbClr val="098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/>
              <a:t>Chrześcijanie</a:t>
            </a:r>
            <a:br>
              <a:rPr lang="pl-PL"/>
            </a:br>
            <a:r>
              <a:rPr lang="pl-PL"/>
              <a:t>cieleśni</a:t>
            </a:r>
            <a:endParaRPr lang="pl-PL" dirty="0"/>
          </a:p>
        </p:txBody>
      </p:sp>
      <p:sp>
        <p:nvSpPr>
          <p:cNvPr id="11" name="Prostokąt zaokrąglony 10"/>
          <p:cNvSpPr/>
          <p:nvPr/>
        </p:nvSpPr>
        <p:spPr>
          <a:xfrm>
            <a:off x="4084836" y="5589240"/>
            <a:ext cx="1507108" cy="648226"/>
          </a:xfrm>
          <a:prstGeom prst="roundRect">
            <a:avLst>
              <a:gd name="adj" fmla="val 18058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Fałszywi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bracia</a:t>
            </a:r>
          </a:p>
        </p:txBody>
      </p:sp>
      <p:sp>
        <p:nvSpPr>
          <p:cNvPr id="14" name="Prostokąt zaokrąglony 9"/>
          <p:cNvSpPr/>
          <p:nvPr/>
        </p:nvSpPr>
        <p:spPr>
          <a:xfrm>
            <a:off x="3745529" y="2520620"/>
            <a:ext cx="1892511" cy="1484445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 dirty="0"/>
          </a:p>
        </p:txBody>
      </p:sp>
      <p:sp>
        <p:nvSpPr>
          <p:cNvPr id="16" name="Prostokąt zaokrąglony 10"/>
          <p:cNvSpPr/>
          <p:nvPr/>
        </p:nvSpPr>
        <p:spPr>
          <a:xfrm>
            <a:off x="2135561" y="3040738"/>
            <a:ext cx="1400283" cy="333182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Poganie</a:t>
            </a:r>
          </a:p>
        </p:txBody>
      </p:sp>
      <p:sp>
        <p:nvSpPr>
          <p:cNvPr id="17" name="Prostokąt zaokrąglony 10"/>
          <p:cNvSpPr/>
          <p:nvPr/>
        </p:nvSpPr>
        <p:spPr>
          <a:xfrm>
            <a:off x="2244428" y="3617238"/>
            <a:ext cx="1400283" cy="333182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>
                <a:solidFill>
                  <a:srgbClr val="2D3436"/>
                </a:solidFill>
              </a:rPr>
              <a:t>Ateiści</a:t>
            </a:r>
          </a:p>
        </p:txBody>
      </p:sp>
      <p:sp>
        <p:nvSpPr>
          <p:cNvPr id="18" name="Prostokąt zaokrąglony 10"/>
          <p:cNvSpPr/>
          <p:nvPr/>
        </p:nvSpPr>
        <p:spPr>
          <a:xfrm>
            <a:off x="3950835" y="2593943"/>
            <a:ext cx="1489102" cy="602465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>
                <a:solidFill>
                  <a:srgbClr val="2D3436"/>
                </a:solidFill>
              </a:rPr>
              <a:t>Muzułmanie</a:t>
            </a:r>
          </a:p>
        </p:txBody>
      </p:sp>
      <p:sp>
        <p:nvSpPr>
          <p:cNvPr id="19" name="Prostokąt zaokrąglony 10"/>
          <p:cNvSpPr/>
          <p:nvPr/>
        </p:nvSpPr>
        <p:spPr>
          <a:xfrm>
            <a:off x="3960589" y="3270997"/>
            <a:ext cx="1494141" cy="662059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>
                <a:solidFill>
                  <a:srgbClr val="2D3436"/>
                </a:solidFill>
              </a:rPr>
              <a:t>Żydzi</a:t>
            </a:r>
          </a:p>
        </p:txBody>
      </p:sp>
      <p:sp>
        <p:nvSpPr>
          <p:cNvPr id="36" name="Prostokąt zaokrąglony 10"/>
          <p:cNvSpPr/>
          <p:nvPr/>
        </p:nvSpPr>
        <p:spPr>
          <a:xfrm>
            <a:off x="6996603" y="4273936"/>
            <a:ext cx="1122428" cy="739241"/>
          </a:xfrm>
          <a:prstGeom prst="roundRect">
            <a:avLst>
              <a:gd name="adj" fmla="val 34955"/>
            </a:avLst>
          </a:prstGeom>
          <a:solidFill>
            <a:srgbClr val="A5E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 dirty="0"/>
              <a:t>Dzieci</a:t>
            </a:r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  <p:sp>
        <p:nvSpPr>
          <p:cNvPr id="31" name="Prostokąt zaokrąglony 10"/>
          <p:cNvSpPr/>
          <p:nvPr/>
        </p:nvSpPr>
        <p:spPr>
          <a:xfrm>
            <a:off x="1948725" y="2636912"/>
            <a:ext cx="1400283" cy="333182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Panteiści</a:t>
            </a:r>
          </a:p>
        </p:txBody>
      </p:sp>
      <p:sp>
        <p:nvSpPr>
          <p:cNvPr id="32" name="Prostokąt zaokrąglony 10"/>
          <p:cNvSpPr/>
          <p:nvPr/>
        </p:nvSpPr>
        <p:spPr>
          <a:xfrm>
            <a:off x="2319454" y="2204864"/>
            <a:ext cx="1400283" cy="333182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>
                <a:solidFill>
                  <a:srgbClr val="2D3436"/>
                </a:solidFill>
              </a:rPr>
              <a:t>Politeiści</a:t>
            </a:r>
            <a:endParaRPr lang="pl-PL" dirty="0">
              <a:solidFill>
                <a:srgbClr val="2D3436"/>
              </a:solidFill>
            </a:endParaRPr>
          </a:p>
        </p:txBody>
      </p:sp>
      <p:sp>
        <p:nvSpPr>
          <p:cNvPr id="34" name="Strzałka kolista 33"/>
          <p:cNvSpPr/>
          <p:nvPr/>
        </p:nvSpPr>
        <p:spPr>
          <a:xfrm rot="312077">
            <a:off x="6312527" y="4780431"/>
            <a:ext cx="877506" cy="163956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974829"/>
              <a:gd name="adj5" fmla="val 12500"/>
            </a:avLst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Strzałka w prawo 34"/>
          <p:cNvSpPr/>
          <p:nvPr/>
        </p:nvSpPr>
        <p:spPr>
          <a:xfrm rot="5400000">
            <a:off x="7362101" y="4691116"/>
            <a:ext cx="364697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zaokrąglony 10"/>
          <p:cNvSpPr/>
          <p:nvPr/>
        </p:nvSpPr>
        <p:spPr>
          <a:xfrm>
            <a:off x="6960096" y="5013176"/>
            <a:ext cx="1112224" cy="333182"/>
          </a:xfrm>
          <a:prstGeom prst="roundRect">
            <a:avLst>
              <a:gd name="adj" fmla="val 34955"/>
            </a:avLst>
          </a:prstGeom>
          <a:solidFill>
            <a:srgbClr val="038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 dirty="0"/>
              <a:t>Ociężali</a:t>
            </a:r>
          </a:p>
        </p:txBody>
      </p:sp>
      <p:sp>
        <p:nvSpPr>
          <p:cNvPr id="13" name="Strzałka kolista 12"/>
          <p:cNvSpPr/>
          <p:nvPr/>
        </p:nvSpPr>
        <p:spPr>
          <a:xfrm rot="8715007">
            <a:off x="7694853" y="4798869"/>
            <a:ext cx="703686" cy="70368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3327105"/>
              <a:gd name="adj5" fmla="val 12500"/>
            </a:avLst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trzałka w prawo 23"/>
          <p:cNvSpPr/>
          <p:nvPr/>
        </p:nvSpPr>
        <p:spPr>
          <a:xfrm>
            <a:off x="6816081" y="4575258"/>
            <a:ext cx="1800200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3" name="Strzałka w prawo 32"/>
          <p:cNvSpPr/>
          <p:nvPr/>
        </p:nvSpPr>
        <p:spPr>
          <a:xfrm rot="5400000">
            <a:off x="7350999" y="5387503"/>
            <a:ext cx="386900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28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trzałka w prawo 14"/>
          <p:cNvSpPr/>
          <p:nvPr/>
        </p:nvSpPr>
        <p:spPr>
          <a:xfrm rot="1210121">
            <a:off x="5429879" y="3862754"/>
            <a:ext cx="1016103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3" name="Strzałka w prawo 22"/>
          <p:cNvSpPr/>
          <p:nvPr/>
        </p:nvSpPr>
        <p:spPr>
          <a:xfrm>
            <a:off x="5395762" y="4780574"/>
            <a:ext cx="1016103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7" name="Strzałka w prawo 26"/>
          <p:cNvSpPr/>
          <p:nvPr/>
        </p:nvSpPr>
        <p:spPr>
          <a:xfrm rot="763961">
            <a:off x="3658994" y="4115949"/>
            <a:ext cx="2797878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607127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>
                <a:solidFill>
                  <a:srgbClr val="2D3436"/>
                </a:solidFill>
              </a:rPr>
              <a:t>	ZGUBIONE</a:t>
            </a:r>
            <a:endParaRPr lang="pl-PL" sz="2800" b="1" dirty="0">
              <a:solidFill>
                <a:srgbClr val="2D3436"/>
              </a:solidFill>
            </a:endParaRPr>
          </a:p>
        </p:txBody>
      </p:sp>
      <p:sp>
        <p:nvSpPr>
          <p:cNvPr id="4" name="Prostokąt zaokrąglony 10"/>
          <p:cNvSpPr/>
          <p:nvPr/>
        </p:nvSpPr>
        <p:spPr>
          <a:xfrm>
            <a:off x="6106122" y="2420888"/>
            <a:ext cx="4047965" cy="3960440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ODRODZONE</a:t>
            </a:r>
          </a:p>
        </p:txBody>
      </p:sp>
      <p:cxnSp>
        <p:nvCxnSpPr>
          <p:cNvPr id="5" name="Łącznik prostoliniowy 6"/>
          <p:cNvCxnSpPr/>
          <p:nvPr/>
        </p:nvCxnSpPr>
        <p:spPr>
          <a:xfrm>
            <a:off x="1884000" y="4171393"/>
            <a:ext cx="7452360" cy="0"/>
          </a:xfrm>
          <a:prstGeom prst="line">
            <a:avLst/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ostokąt zaokrąglony 9"/>
          <p:cNvSpPr/>
          <p:nvPr/>
        </p:nvSpPr>
        <p:spPr>
          <a:xfrm>
            <a:off x="2135560" y="4490407"/>
            <a:ext cx="3574040" cy="1836373"/>
          </a:xfrm>
          <a:prstGeom prst="roundRect">
            <a:avLst/>
          </a:prstGeom>
          <a:solidFill>
            <a:srgbClr val="A29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dirty="0"/>
              <a:t>Nominalni chrześcijanie</a:t>
            </a:r>
          </a:p>
        </p:txBody>
      </p:sp>
      <p:sp>
        <p:nvSpPr>
          <p:cNvPr id="8" name="Prostokąt zaokrąglony 10"/>
          <p:cNvSpPr/>
          <p:nvPr/>
        </p:nvSpPr>
        <p:spPr>
          <a:xfrm>
            <a:off x="6384033" y="3933057"/>
            <a:ext cx="468555" cy="1331775"/>
          </a:xfrm>
          <a:prstGeom prst="roundRect">
            <a:avLst>
              <a:gd name="adj" fmla="val 21442"/>
            </a:avLst>
          </a:prstGeom>
          <a:solidFill>
            <a:srgbClr val="C4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Niemowlak</a:t>
            </a:r>
          </a:p>
        </p:txBody>
      </p:sp>
      <p:sp>
        <p:nvSpPr>
          <p:cNvPr id="9" name="Prostokąt zaokrąglony 10"/>
          <p:cNvSpPr/>
          <p:nvPr/>
        </p:nvSpPr>
        <p:spPr>
          <a:xfrm>
            <a:off x="8400256" y="4490408"/>
            <a:ext cx="1656956" cy="915583"/>
          </a:xfrm>
          <a:prstGeom prst="roundRect">
            <a:avLst>
              <a:gd name="adj" fmla="val 21801"/>
            </a:avLst>
          </a:prstGeom>
          <a:solidFill>
            <a:srgbClr val="74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/>
              <a:t>Chrześcijanie</a:t>
            </a:r>
            <a:br>
              <a:rPr lang="pl-PL"/>
            </a:br>
            <a:r>
              <a:rPr lang="pl-PL"/>
              <a:t>duchowi</a:t>
            </a:r>
            <a:endParaRPr lang="pl-PL" dirty="0"/>
          </a:p>
        </p:txBody>
      </p:sp>
      <p:sp>
        <p:nvSpPr>
          <p:cNvPr id="10" name="Prostokąt zaokrąglony 10"/>
          <p:cNvSpPr/>
          <p:nvPr/>
        </p:nvSpPr>
        <p:spPr>
          <a:xfrm>
            <a:off x="6384032" y="5589241"/>
            <a:ext cx="1987018" cy="645215"/>
          </a:xfrm>
          <a:prstGeom prst="roundRect">
            <a:avLst>
              <a:gd name="adj" fmla="val 15997"/>
            </a:avLst>
          </a:prstGeom>
          <a:solidFill>
            <a:srgbClr val="098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/>
              <a:t>Chrześcijanie</a:t>
            </a:r>
            <a:br>
              <a:rPr lang="pl-PL"/>
            </a:br>
            <a:r>
              <a:rPr lang="pl-PL"/>
              <a:t>cieleśni</a:t>
            </a:r>
            <a:endParaRPr lang="pl-PL" dirty="0"/>
          </a:p>
        </p:txBody>
      </p:sp>
      <p:sp>
        <p:nvSpPr>
          <p:cNvPr id="11" name="Prostokąt zaokrąglony 10"/>
          <p:cNvSpPr/>
          <p:nvPr/>
        </p:nvSpPr>
        <p:spPr>
          <a:xfrm>
            <a:off x="4084836" y="5589240"/>
            <a:ext cx="1507108" cy="648226"/>
          </a:xfrm>
          <a:prstGeom prst="roundRect">
            <a:avLst>
              <a:gd name="adj" fmla="val 18058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Fałszywi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bracia</a:t>
            </a:r>
          </a:p>
        </p:txBody>
      </p:sp>
      <p:sp>
        <p:nvSpPr>
          <p:cNvPr id="16" name="Prostokąt zaokrąglony 10"/>
          <p:cNvSpPr/>
          <p:nvPr/>
        </p:nvSpPr>
        <p:spPr>
          <a:xfrm>
            <a:off x="2135561" y="3040738"/>
            <a:ext cx="1400283" cy="333182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Poganie</a:t>
            </a:r>
          </a:p>
        </p:txBody>
      </p:sp>
      <p:sp>
        <p:nvSpPr>
          <p:cNvPr id="17" name="Prostokąt zaokrąglony 10"/>
          <p:cNvSpPr/>
          <p:nvPr/>
        </p:nvSpPr>
        <p:spPr>
          <a:xfrm>
            <a:off x="2244428" y="3617238"/>
            <a:ext cx="1400283" cy="333182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>
                <a:solidFill>
                  <a:srgbClr val="2D3436"/>
                </a:solidFill>
              </a:rPr>
              <a:t>Ateiści</a:t>
            </a:r>
          </a:p>
        </p:txBody>
      </p:sp>
      <p:sp>
        <p:nvSpPr>
          <p:cNvPr id="18" name="Prostokąt zaokrąglony 10"/>
          <p:cNvSpPr/>
          <p:nvPr/>
        </p:nvSpPr>
        <p:spPr>
          <a:xfrm>
            <a:off x="3950835" y="2593943"/>
            <a:ext cx="1489102" cy="602465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>
                <a:solidFill>
                  <a:srgbClr val="2D3436"/>
                </a:solidFill>
              </a:rPr>
              <a:t>Muzułmanie</a:t>
            </a:r>
          </a:p>
        </p:txBody>
      </p:sp>
      <p:sp>
        <p:nvSpPr>
          <p:cNvPr id="19" name="Prostokąt zaokrąglony 10"/>
          <p:cNvSpPr/>
          <p:nvPr/>
        </p:nvSpPr>
        <p:spPr>
          <a:xfrm>
            <a:off x="3960589" y="3270997"/>
            <a:ext cx="1494141" cy="662059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>
                <a:solidFill>
                  <a:srgbClr val="2D3436"/>
                </a:solidFill>
              </a:rPr>
              <a:t>Żydzi</a:t>
            </a:r>
          </a:p>
        </p:txBody>
      </p:sp>
      <p:sp>
        <p:nvSpPr>
          <p:cNvPr id="36" name="Prostokąt zaokrąglony 10"/>
          <p:cNvSpPr/>
          <p:nvPr/>
        </p:nvSpPr>
        <p:spPr>
          <a:xfrm>
            <a:off x="6996603" y="4273936"/>
            <a:ext cx="1122428" cy="739241"/>
          </a:xfrm>
          <a:prstGeom prst="roundRect">
            <a:avLst>
              <a:gd name="adj" fmla="val 34955"/>
            </a:avLst>
          </a:prstGeom>
          <a:solidFill>
            <a:srgbClr val="A5E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 dirty="0"/>
              <a:t>Dzieci</a:t>
            </a:r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  <p:sp>
        <p:nvSpPr>
          <p:cNvPr id="31" name="Prostokąt zaokrąglony 10"/>
          <p:cNvSpPr/>
          <p:nvPr/>
        </p:nvSpPr>
        <p:spPr>
          <a:xfrm>
            <a:off x="1948725" y="2636912"/>
            <a:ext cx="1400283" cy="333182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Panteiści</a:t>
            </a:r>
          </a:p>
        </p:txBody>
      </p:sp>
      <p:sp>
        <p:nvSpPr>
          <p:cNvPr id="32" name="Prostokąt zaokrąglony 10"/>
          <p:cNvSpPr/>
          <p:nvPr/>
        </p:nvSpPr>
        <p:spPr>
          <a:xfrm>
            <a:off x="2319454" y="2204864"/>
            <a:ext cx="1400283" cy="333182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>
                <a:solidFill>
                  <a:srgbClr val="2D3436"/>
                </a:solidFill>
              </a:rPr>
              <a:t>Politeiści</a:t>
            </a:r>
            <a:endParaRPr lang="pl-PL" dirty="0">
              <a:solidFill>
                <a:srgbClr val="2D3436"/>
              </a:solidFill>
            </a:endParaRPr>
          </a:p>
        </p:txBody>
      </p:sp>
      <p:sp>
        <p:nvSpPr>
          <p:cNvPr id="34" name="Strzałka kolista 33"/>
          <p:cNvSpPr/>
          <p:nvPr/>
        </p:nvSpPr>
        <p:spPr>
          <a:xfrm rot="312077">
            <a:off x="6312527" y="4780431"/>
            <a:ext cx="877506" cy="163956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974829"/>
              <a:gd name="adj5" fmla="val 12500"/>
            </a:avLst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Strzałka w prawo 34"/>
          <p:cNvSpPr/>
          <p:nvPr/>
        </p:nvSpPr>
        <p:spPr>
          <a:xfrm rot="5400000">
            <a:off x="7362101" y="4691116"/>
            <a:ext cx="364697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zaokrąglony 10"/>
          <p:cNvSpPr/>
          <p:nvPr/>
        </p:nvSpPr>
        <p:spPr>
          <a:xfrm>
            <a:off x="6960096" y="5013176"/>
            <a:ext cx="1112224" cy="333182"/>
          </a:xfrm>
          <a:prstGeom prst="roundRect">
            <a:avLst>
              <a:gd name="adj" fmla="val 34955"/>
            </a:avLst>
          </a:prstGeom>
          <a:solidFill>
            <a:srgbClr val="038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 dirty="0"/>
              <a:t>Ociężali</a:t>
            </a:r>
          </a:p>
        </p:txBody>
      </p:sp>
      <p:sp>
        <p:nvSpPr>
          <p:cNvPr id="13" name="Strzałka kolista 12"/>
          <p:cNvSpPr/>
          <p:nvPr/>
        </p:nvSpPr>
        <p:spPr>
          <a:xfrm rot="8715007">
            <a:off x="7694853" y="4798869"/>
            <a:ext cx="703686" cy="70368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3327105"/>
              <a:gd name="adj5" fmla="val 12500"/>
            </a:avLst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trzałka w prawo 23"/>
          <p:cNvSpPr/>
          <p:nvPr/>
        </p:nvSpPr>
        <p:spPr>
          <a:xfrm>
            <a:off x="6816081" y="4575258"/>
            <a:ext cx="702692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3" name="Strzałka w prawo 32"/>
          <p:cNvSpPr/>
          <p:nvPr/>
        </p:nvSpPr>
        <p:spPr>
          <a:xfrm rot="5400000">
            <a:off x="7350999" y="5387503"/>
            <a:ext cx="386900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28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trzałka w prawo 14"/>
          <p:cNvSpPr/>
          <p:nvPr/>
        </p:nvSpPr>
        <p:spPr>
          <a:xfrm rot="1210121">
            <a:off x="5429879" y="3862754"/>
            <a:ext cx="1016103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3" name="Strzałka w prawo 22"/>
          <p:cNvSpPr/>
          <p:nvPr/>
        </p:nvSpPr>
        <p:spPr>
          <a:xfrm>
            <a:off x="5395762" y="4780574"/>
            <a:ext cx="1016103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7" name="Strzałka w prawo 26"/>
          <p:cNvSpPr/>
          <p:nvPr/>
        </p:nvSpPr>
        <p:spPr>
          <a:xfrm rot="763961">
            <a:off x="3658994" y="4115949"/>
            <a:ext cx="2797878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8597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256124-AC59-D947-9296-B54D73E32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Potrenujmy czytanie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788377-9AEA-2A42-A328-0F699E5DA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pl-PL" dirty="0"/>
              <a:t>Coś o autorze:</a:t>
            </a:r>
          </a:p>
          <a:p>
            <a:pPr marL="1200150" lvl="1" indent="-514350">
              <a:buFont typeface="+mj-lt"/>
              <a:buAutoNum type="arabicPeriod"/>
            </a:pPr>
            <a:r>
              <a:rPr lang="pl-PL" dirty="0"/>
              <a:t>Apostoł, wysłannik - </a:t>
            </a:r>
            <a:r>
              <a:rPr lang="el-GR" i="1" dirty="0" err="1"/>
              <a:t>αποστολος</a:t>
            </a:r>
            <a:r>
              <a:rPr lang="el-GR" i="1" dirty="0"/>
              <a:t> </a:t>
            </a:r>
            <a:r>
              <a:rPr lang="pl-PL" i="1" dirty="0" err="1"/>
              <a:t>apostolos</a:t>
            </a:r>
            <a:r>
              <a:rPr lang="pl-PL" i="1" dirty="0"/>
              <a:t> </a:t>
            </a:r>
          </a:p>
          <a:p>
            <a:pPr marL="1200150" lvl="1" indent="-514350">
              <a:buFont typeface="+mj-lt"/>
              <a:buAutoNum type="arabicPeriod"/>
            </a:pPr>
            <a:r>
              <a:rPr lang="pl-PL" dirty="0"/>
              <a:t>Starszy - </a:t>
            </a:r>
            <a:r>
              <a:rPr lang="el-GR" i="1" dirty="0" err="1"/>
              <a:t>πρεσβυτερους</a:t>
            </a:r>
            <a:r>
              <a:rPr lang="el-GR" i="1" dirty="0"/>
              <a:t> </a:t>
            </a:r>
            <a:r>
              <a:rPr lang="pl-PL" b="1" i="1" dirty="0" err="1"/>
              <a:t>presbyterous</a:t>
            </a:r>
            <a:endParaRPr lang="pl-PL" b="1" i="1" dirty="0"/>
          </a:p>
          <a:p>
            <a:pPr marL="1200150" lvl="1" indent="-514350">
              <a:buFont typeface="+mj-lt"/>
              <a:buAutoNum type="arabicPeriod"/>
            </a:pPr>
            <a:r>
              <a:rPr lang="pl-PL" dirty="0"/>
              <a:t>Świadek - </a:t>
            </a:r>
            <a:r>
              <a:rPr lang="el-GR" i="1" dirty="0" err="1"/>
              <a:t>μαρτυς</a:t>
            </a:r>
            <a:r>
              <a:rPr lang="el-GR" i="1" dirty="0"/>
              <a:t> </a:t>
            </a:r>
            <a:r>
              <a:rPr lang="pl-PL" b="1" i="1" dirty="0" err="1"/>
              <a:t>martys</a:t>
            </a:r>
            <a:endParaRPr lang="pl-PL" b="1" i="1" dirty="0"/>
          </a:p>
          <a:p>
            <a:pPr marL="1200150" lvl="1" indent="-514350">
              <a:buFont typeface="+mj-lt"/>
              <a:buAutoNum type="arabicPeriod"/>
            </a:pPr>
            <a:r>
              <a:rPr lang="pl-PL" dirty="0"/>
              <a:t>Uczestnik chwały, która ma się objawić</a:t>
            </a:r>
          </a:p>
          <a:p>
            <a:pPr marL="1200150" lvl="1" indent="-514350">
              <a:buFont typeface="+mj-lt"/>
              <a:buAutoNum type="arabicPeriod"/>
            </a:pPr>
            <a:r>
              <a:rPr lang="pl-PL" dirty="0">
                <a:solidFill>
                  <a:srgbClr val="C00000"/>
                </a:solidFill>
              </a:rPr>
              <a:t>Możliwe, że Piotr pisał to z Babilonu?</a:t>
            </a:r>
          </a:p>
          <a:p>
            <a:pPr marL="1200150" lvl="1" indent="-514350">
              <a:buFont typeface="+mj-lt"/>
              <a:buAutoNum type="arabicPeriod"/>
            </a:pPr>
            <a:r>
              <a:rPr lang="pl-PL" dirty="0">
                <a:solidFill>
                  <a:srgbClr val="C00000"/>
                </a:solidFill>
              </a:rPr>
              <a:t>Marek był bliskim Piotra (syn)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C00000"/>
                </a:solidFill>
              </a:rPr>
              <a:t>Sylwan musiał być bliski kościołom z Azji</a:t>
            </a:r>
          </a:p>
        </p:txBody>
      </p:sp>
    </p:spTree>
    <p:extLst>
      <p:ext uri="{BB962C8B-B14F-4D97-AF65-F5344CB8AC3E}">
        <p14:creationId xmlns:p14="http://schemas.microsoft.com/office/powerpoint/2010/main" val="2629676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0CB9FE-9780-0A48-B098-C04789BE8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czytania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03DC28-695A-5E49-A7E2-3867C85D5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Nowonarodzony niemowlak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Ku dojrzałości:</a:t>
            </a:r>
          </a:p>
          <a:p>
            <a:pPr marL="1200150" lvl="1" indent="-514350">
              <a:buFont typeface="+mj-lt"/>
              <a:buAutoNum type="arabicPeriod"/>
            </a:pPr>
            <a:r>
              <a:rPr lang="pl-PL" dirty="0"/>
              <a:t>Pożądania i rządze</a:t>
            </a:r>
          </a:p>
          <a:p>
            <a:pPr marL="1200150" lvl="1" indent="-514350">
              <a:buFont typeface="+mj-lt"/>
              <a:buAutoNum type="arabicPeriod"/>
            </a:pPr>
            <a:r>
              <a:rPr lang="pl-PL" dirty="0"/>
              <a:t>Trzeźwe myślenie</a:t>
            </a:r>
          </a:p>
          <a:p>
            <a:pPr marL="1200150" lvl="1" indent="-514350">
              <a:buFont typeface="+mj-lt"/>
              <a:buAutoNum type="arabicPeriod"/>
            </a:pPr>
            <a:r>
              <a:rPr lang="pl-PL" dirty="0"/>
              <a:t>Miłość</a:t>
            </a:r>
          </a:p>
          <a:p>
            <a:pPr marL="1200150" lvl="1" indent="-514350">
              <a:buFont typeface="+mj-lt"/>
              <a:buAutoNum type="arabicPeriod"/>
            </a:pPr>
            <a:r>
              <a:rPr lang="pl-PL" dirty="0"/>
              <a:t>Uległość, poddanie, powołanie</a:t>
            </a:r>
          </a:p>
          <a:p>
            <a:pPr marL="1200150" lvl="1" indent="-514350">
              <a:buFont typeface="+mj-lt"/>
              <a:buAutoNum type="arabicPeriod"/>
            </a:pPr>
            <a:r>
              <a:rPr lang="pl-PL" dirty="0"/>
              <a:t>Jednomyślność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Starszy, bo już nie młodszy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Świadek – cierpliwy w cierpieniu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1552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979954-AA35-B24D-B0FC-9F4FC28D1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Temat #2</a:t>
            </a:r>
            <a:br>
              <a:rPr lang="pl-PL" dirty="0"/>
            </a:br>
            <a:r>
              <a:rPr lang="pl-PL" dirty="0"/>
              <a:t>Nowe narodzenie - 1P1:3-2:2a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4854A02-FE9D-954C-9D79-ECE9D4922A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0682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703CDC-28A8-6B41-9B03-07925FDFF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Dygresja o pojednaniu </a:t>
            </a:r>
            <a:br>
              <a:rPr lang="pl-PL" dirty="0"/>
            </a:br>
            <a:r>
              <a:rPr lang="pl-PL" dirty="0"/>
              <a:t>i nowy narodzeniu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932C4D4-E0D3-4D4A-9791-D0A4C1D664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4953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Na początku </a:t>
            </a:r>
            <a:r>
              <a:rPr lang="mr-IN" dirty="0"/>
              <a:t>…</a:t>
            </a:r>
            <a:r>
              <a:rPr lang="pl-PL" dirty="0"/>
              <a:t> (Gen 1:1</a:t>
            </a:r>
            <a:r>
              <a:rPr lang="pl-PL" dirty="0">
                <a:sym typeface="Wingdings"/>
              </a:rPr>
              <a:t>)</a:t>
            </a:r>
            <a:endParaRPr lang="pl-PL" dirty="0"/>
          </a:p>
        </p:txBody>
      </p:sp>
      <p:sp>
        <p:nvSpPr>
          <p:cNvPr id="5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 dirty="0">
                <a:solidFill>
                  <a:srgbClr val="2D3436"/>
                </a:solidFill>
              </a:rPr>
              <a:t>	DOBRE</a:t>
            </a:r>
          </a:p>
        </p:txBody>
      </p:sp>
      <p:sp>
        <p:nvSpPr>
          <p:cNvPr id="8" name="PoleTekstowe 7"/>
          <p:cNvSpPr txBox="1"/>
          <p:nvPr/>
        </p:nvSpPr>
        <p:spPr>
          <a:xfrm>
            <a:off x="6095309" y="5301209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i="1" dirty="0">
                <a:solidFill>
                  <a:schemeClr val="accent1">
                    <a:lumMod val="50000"/>
                  </a:schemeClr>
                </a:solidFill>
              </a:rPr>
              <a:t>…</a:t>
            </a:r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 i Bóg widział wszystko, co uczynił, a było to </a:t>
            </a:r>
            <a:r>
              <a:rPr lang="pl-PL" b="1" i="1" u="sng" dirty="0">
                <a:solidFill>
                  <a:schemeClr val="accent1">
                    <a:lumMod val="50000"/>
                  </a:schemeClr>
                </a:solidFill>
              </a:rPr>
              <a:t>bardzo dobre</a:t>
            </a:r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. I nastał wieczór i poranek, dzień szósty.</a:t>
            </a:r>
          </a:p>
          <a:p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		Gen 1:31</a:t>
            </a:r>
          </a:p>
        </p:txBody>
      </p:sp>
      <p:sp>
        <p:nvSpPr>
          <p:cNvPr id="6" name="PoleTekstowe 5"/>
          <p:cNvSpPr txBox="1"/>
          <p:nvPr/>
        </p:nvSpPr>
        <p:spPr>
          <a:xfrm>
            <a:off x="2206877" y="2420889"/>
            <a:ext cx="4105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Na początku Bóg stworzył niebo </a:t>
            </a:r>
            <a:r>
              <a:rPr lang="pl-PL" i="1">
                <a:solidFill>
                  <a:schemeClr val="accent1">
                    <a:lumMod val="50000"/>
                  </a:schemeClr>
                </a:solidFill>
              </a:rPr>
              <a:t>i ziemię.</a:t>
            </a:r>
            <a:endParaRPr lang="pl-PL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		Gen 1:1</a:t>
            </a:r>
          </a:p>
        </p:txBody>
      </p:sp>
      <p:sp>
        <p:nvSpPr>
          <p:cNvPr id="7" name="PoleTekstowe 6"/>
          <p:cNvSpPr txBox="1"/>
          <p:nvPr/>
        </p:nvSpPr>
        <p:spPr>
          <a:xfrm>
            <a:off x="4150674" y="3861049"/>
            <a:ext cx="5113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i="1" dirty="0">
                <a:solidFill>
                  <a:schemeClr val="accent1">
                    <a:lumMod val="50000"/>
                  </a:schemeClr>
                </a:solidFill>
              </a:rPr>
              <a:t>…</a:t>
            </a:r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 i było </a:t>
            </a:r>
            <a:r>
              <a:rPr lang="pl-PL" b="1" i="1" u="sng" dirty="0">
                <a:solidFill>
                  <a:schemeClr val="accent1">
                    <a:lumMod val="50000"/>
                  </a:schemeClr>
                </a:solidFill>
              </a:rPr>
              <a:t>dobre</a:t>
            </a:r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mr-IN" i="1" dirty="0">
                <a:solidFill>
                  <a:schemeClr val="accent1">
                    <a:lumMod val="50000"/>
                  </a:schemeClr>
                </a:solidFill>
              </a:rPr>
              <a:t>…</a:t>
            </a:r>
            <a:br>
              <a:rPr lang="pl-PL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		Gen 1:4, 10, 12, 18, 21, 25, 31</a:t>
            </a:r>
          </a:p>
        </p:txBody>
      </p:sp>
    </p:spTree>
    <p:extLst>
      <p:ext uri="{BB962C8B-B14F-4D97-AF65-F5344CB8AC3E}">
        <p14:creationId xmlns:p14="http://schemas.microsoft.com/office/powerpoint/2010/main" val="276311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Problem z grzechem</a:t>
            </a:r>
          </a:p>
        </p:txBody>
      </p:sp>
      <p:sp>
        <p:nvSpPr>
          <p:cNvPr id="5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>
                <a:solidFill>
                  <a:srgbClr val="2D3436"/>
                </a:solidFill>
              </a:rPr>
              <a:t>	ZGUBIONE</a:t>
            </a:r>
            <a:endParaRPr lang="pl-PL" sz="2800" b="1" dirty="0">
              <a:solidFill>
                <a:srgbClr val="2D3436"/>
              </a:solidFill>
            </a:endParaRPr>
          </a:p>
        </p:txBody>
      </p:sp>
      <p:sp>
        <p:nvSpPr>
          <p:cNvPr id="8" name="PoleTekstowe 7"/>
          <p:cNvSpPr txBox="1"/>
          <p:nvPr/>
        </p:nvSpPr>
        <p:spPr>
          <a:xfrm>
            <a:off x="2495600" y="3284984"/>
            <a:ext cx="4066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Wszyscy bowiem zgrzeszyli i są pozbawieni chwały Boga.</a:t>
            </a:r>
          </a:p>
          <a:p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		 </a:t>
            </a:r>
            <a:r>
              <a:rPr lang="pl-PL" i="1" dirty="0" err="1">
                <a:solidFill>
                  <a:schemeClr val="accent1">
                    <a:lumMod val="50000"/>
                  </a:schemeClr>
                </a:solidFill>
              </a:rPr>
              <a:t>Rz</a:t>
            </a:r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 3:23</a:t>
            </a:r>
          </a:p>
        </p:txBody>
      </p:sp>
    </p:spTree>
    <p:extLst>
      <p:ext uri="{BB962C8B-B14F-4D97-AF65-F5344CB8AC3E}">
        <p14:creationId xmlns:p14="http://schemas.microsoft.com/office/powerpoint/2010/main" val="289517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Podział świata: zgubione-odkupione</a:t>
            </a:r>
          </a:p>
        </p:txBody>
      </p:sp>
      <p:sp>
        <p:nvSpPr>
          <p:cNvPr id="5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>
                <a:solidFill>
                  <a:srgbClr val="2D3436"/>
                </a:solidFill>
              </a:rPr>
              <a:t>	ZGUBIONE</a:t>
            </a:r>
            <a:endParaRPr lang="pl-PL" sz="2800" b="1" dirty="0">
              <a:solidFill>
                <a:srgbClr val="2D3436"/>
              </a:solidFill>
            </a:endParaRPr>
          </a:p>
        </p:txBody>
      </p:sp>
      <p:sp>
        <p:nvSpPr>
          <p:cNvPr id="6" name="Prostokąt zaokrąglony 10"/>
          <p:cNvSpPr/>
          <p:nvPr/>
        </p:nvSpPr>
        <p:spPr>
          <a:xfrm>
            <a:off x="6106122" y="2420888"/>
            <a:ext cx="4047965" cy="408835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ODKUPIONE</a:t>
            </a:r>
          </a:p>
        </p:txBody>
      </p:sp>
      <p:sp>
        <p:nvSpPr>
          <p:cNvPr id="7" name="PoleTekstowe 6"/>
          <p:cNvSpPr txBox="1"/>
          <p:nvPr/>
        </p:nvSpPr>
        <p:spPr>
          <a:xfrm>
            <a:off x="6240016" y="3284984"/>
            <a:ext cx="40666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baseline="30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(23)</a:t>
            </a:r>
            <a:r>
              <a:rPr lang="pl-PL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 Wszyscy bowiem zgrzeszyli i są pozbawieni chwały Boga;</a:t>
            </a:r>
            <a:r>
              <a:rPr lang="pl-PL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 </a:t>
            </a:r>
            <a:r>
              <a:rPr lang="pl-PL" i="1" baseline="30000" dirty="0"/>
              <a:t>(</a:t>
            </a:r>
            <a:r>
              <a:rPr lang="pl-PL" i="1" baseline="30000" dirty="0">
                <a:solidFill>
                  <a:schemeClr val="accent1">
                    <a:lumMod val="50000"/>
                  </a:schemeClr>
                </a:solidFill>
              </a:rPr>
              <a:t>24)</a:t>
            </a:r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 A zostają usprawiedliwieni darmo, z jego łaski, przez odkupienie, które jest w Jezusie Chrystusie. </a:t>
            </a:r>
            <a:r>
              <a:rPr lang="pl-PL" i="1" baseline="30000" dirty="0">
                <a:solidFill>
                  <a:schemeClr val="accent1">
                    <a:lumMod val="50000"/>
                  </a:schemeClr>
                </a:solidFill>
              </a:rPr>
              <a:t>(25)</a:t>
            </a:r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 Jego to Bóg ustanowił przebłaganiem przez wiarę w jego krew, aby okazać swoją sprawiedliwość przez odpuszczenie, w swojej cierpliwości, przedtem popełnionych grzechów.</a:t>
            </a:r>
          </a:p>
          <a:p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			 </a:t>
            </a:r>
            <a:r>
              <a:rPr lang="pl-PL" i="1" dirty="0" err="1">
                <a:solidFill>
                  <a:schemeClr val="accent1">
                    <a:lumMod val="50000"/>
                  </a:schemeClr>
                </a:solidFill>
              </a:rPr>
              <a:t>Rz</a:t>
            </a:r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 3:24</a:t>
            </a:r>
          </a:p>
        </p:txBody>
      </p:sp>
      <p:cxnSp>
        <p:nvCxnSpPr>
          <p:cNvPr id="9" name="Łącznik prostoliniowy 6"/>
          <p:cNvCxnSpPr/>
          <p:nvPr/>
        </p:nvCxnSpPr>
        <p:spPr>
          <a:xfrm flipV="1">
            <a:off x="6095309" y="1556793"/>
            <a:ext cx="10812" cy="5112567"/>
          </a:xfrm>
          <a:prstGeom prst="line">
            <a:avLst/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Tekstowe 10"/>
          <p:cNvSpPr txBox="1"/>
          <p:nvPr/>
        </p:nvSpPr>
        <p:spPr>
          <a:xfrm>
            <a:off x="2495600" y="3284984"/>
            <a:ext cx="4066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Wszyscy bowiem zgrzeszyli i są pozbawieni chwały Boga.</a:t>
            </a:r>
          </a:p>
          <a:p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		 </a:t>
            </a:r>
            <a:r>
              <a:rPr lang="pl-PL" i="1" dirty="0" err="1">
                <a:solidFill>
                  <a:schemeClr val="accent1">
                    <a:lumMod val="50000"/>
                  </a:schemeClr>
                </a:solidFill>
              </a:rPr>
              <a:t>Rz</a:t>
            </a:r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 3:23</a:t>
            </a:r>
          </a:p>
        </p:txBody>
      </p:sp>
    </p:spTree>
    <p:extLst>
      <p:ext uri="{BB962C8B-B14F-4D97-AF65-F5344CB8AC3E}">
        <p14:creationId xmlns:p14="http://schemas.microsoft.com/office/powerpoint/2010/main" val="373357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6A6F6E-EA95-7749-B84F-D63CE5B03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Moje wstępne założenia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F33C099-2DFA-D444-BF18-606D376CF7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2803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Inne słowa opisujące zbiory</a:t>
            </a:r>
          </a:p>
        </p:txBody>
      </p:sp>
      <p:sp>
        <p:nvSpPr>
          <p:cNvPr id="5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 dirty="0">
                <a:solidFill>
                  <a:srgbClr val="2D3436"/>
                </a:solidFill>
              </a:rPr>
              <a:t>	ZGUBIONE</a:t>
            </a:r>
          </a:p>
          <a:p>
            <a:endParaRPr lang="pl-PL" sz="2800" b="1" dirty="0">
              <a:solidFill>
                <a:srgbClr val="2D3436"/>
              </a:solidFill>
            </a:endParaRPr>
          </a:p>
          <a:p>
            <a:endParaRPr lang="pl-PL" sz="2800" b="1" dirty="0">
              <a:solidFill>
                <a:srgbClr val="2D3436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mr-IN" sz="2800" dirty="0">
                <a:solidFill>
                  <a:srgbClr val="2D3436"/>
                </a:solidFill>
              </a:rPr>
              <a:t>…</a:t>
            </a:r>
            <a:endParaRPr lang="pl-PL" sz="2800" dirty="0">
              <a:solidFill>
                <a:srgbClr val="2D3436"/>
              </a:solidFill>
            </a:endParaRPr>
          </a:p>
        </p:txBody>
      </p:sp>
      <p:sp>
        <p:nvSpPr>
          <p:cNvPr id="6" name="Prostokąt zaokrąglony 10"/>
          <p:cNvSpPr/>
          <p:nvPr/>
        </p:nvSpPr>
        <p:spPr>
          <a:xfrm>
            <a:off x="6106122" y="2420888"/>
            <a:ext cx="4047965" cy="408835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NOWOSTWORZONE</a:t>
            </a:r>
          </a:p>
          <a:p>
            <a:pPr algn="ctr"/>
            <a:endParaRPr lang="pl-PL" sz="2800" b="1" dirty="0">
              <a:solidFill>
                <a:schemeClr val="tx1"/>
              </a:solidFill>
            </a:endParaRPr>
          </a:p>
          <a:p>
            <a:pPr algn="ctr"/>
            <a:endParaRPr lang="pl-PL" sz="28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mr-IN" sz="2800" dirty="0">
                <a:solidFill>
                  <a:schemeClr val="tx1"/>
                </a:solidFill>
              </a:rPr>
              <a:t>…</a:t>
            </a:r>
            <a:endParaRPr lang="pl-PL" sz="2800" dirty="0">
              <a:solidFill>
                <a:schemeClr val="tx1"/>
              </a:solidFill>
            </a:endParaRPr>
          </a:p>
        </p:txBody>
      </p:sp>
      <p:cxnSp>
        <p:nvCxnSpPr>
          <p:cNvPr id="8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38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Inne słowa opisujące zbiory</a:t>
            </a:r>
          </a:p>
        </p:txBody>
      </p:sp>
      <p:sp>
        <p:nvSpPr>
          <p:cNvPr id="5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 dirty="0">
                <a:solidFill>
                  <a:srgbClr val="2D3436"/>
                </a:solidFill>
              </a:rPr>
              <a:t>	ZGUBIONE</a:t>
            </a:r>
          </a:p>
          <a:p>
            <a:endParaRPr lang="pl-PL" sz="2800" b="1" dirty="0">
              <a:solidFill>
                <a:srgbClr val="2D3436"/>
              </a:solidFill>
            </a:endParaRPr>
          </a:p>
          <a:p>
            <a:endParaRPr lang="pl-PL" sz="2400" b="1" dirty="0">
              <a:solidFill>
                <a:srgbClr val="2D3436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sz="2400" dirty="0">
                <a:solidFill>
                  <a:srgbClr val="2D3436"/>
                </a:solidFill>
              </a:rPr>
              <a:t>w grzechu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>
                <a:solidFill>
                  <a:srgbClr val="2D3436"/>
                </a:solidFill>
              </a:rPr>
              <a:t>zbuntowane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>
                <a:solidFill>
                  <a:srgbClr val="2D3436"/>
                </a:solidFill>
              </a:rPr>
              <a:t>martwe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>
                <a:solidFill>
                  <a:srgbClr val="2D3436"/>
                </a:solidFill>
              </a:rPr>
              <a:t>złe, popsute</a:t>
            </a:r>
          </a:p>
          <a:p>
            <a:pPr marL="514350" indent="-514350">
              <a:buFont typeface="+mj-lt"/>
              <a:buAutoNum type="arabicPeriod"/>
            </a:pPr>
            <a:r>
              <a:rPr lang="mr-IN" sz="2400" dirty="0">
                <a:solidFill>
                  <a:srgbClr val="2D3436"/>
                </a:solidFill>
              </a:rPr>
              <a:t>…</a:t>
            </a:r>
            <a:r>
              <a:rPr lang="pl-PL" sz="2400" dirty="0">
                <a:solidFill>
                  <a:srgbClr val="2D3436"/>
                </a:solidFill>
              </a:rPr>
              <a:t>..</a:t>
            </a:r>
            <a:endParaRPr lang="pl-PL" sz="2800" dirty="0">
              <a:solidFill>
                <a:srgbClr val="2D3436"/>
              </a:solidFill>
            </a:endParaRPr>
          </a:p>
        </p:txBody>
      </p:sp>
      <p:sp>
        <p:nvSpPr>
          <p:cNvPr id="6" name="Prostokąt zaokrąglony 10"/>
          <p:cNvSpPr/>
          <p:nvPr/>
        </p:nvSpPr>
        <p:spPr>
          <a:xfrm>
            <a:off x="6106122" y="2420888"/>
            <a:ext cx="4047965" cy="408835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NOWOSTWORZONE</a:t>
            </a:r>
            <a:endParaRPr lang="pl-PL" sz="24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sz="2400" dirty="0">
                <a:solidFill>
                  <a:schemeClr val="tx1"/>
                </a:solidFill>
              </a:rPr>
              <a:t>nowostworzone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>
                <a:solidFill>
                  <a:schemeClr val="tx1"/>
                </a:solidFill>
              </a:rPr>
              <a:t>nowonarodzone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>
                <a:solidFill>
                  <a:schemeClr val="tx1"/>
                </a:solidFill>
              </a:rPr>
              <a:t>zbawione / uratowane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>
                <a:solidFill>
                  <a:schemeClr val="tx1"/>
                </a:solidFill>
              </a:rPr>
              <a:t>wybawione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>
                <a:solidFill>
                  <a:schemeClr val="tx1"/>
                </a:solidFill>
              </a:rPr>
              <a:t>zapieczętowane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>
                <a:solidFill>
                  <a:schemeClr val="tx1"/>
                </a:solidFill>
              </a:rPr>
              <a:t>odrodzone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>
                <a:solidFill>
                  <a:schemeClr val="tx1"/>
                </a:solidFill>
              </a:rPr>
              <a:t>wykupione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>
                <a:solidFill>
                  <a:schemeClr val="tx1"/>
                </a:solidFill>
              </a:rPr>
              <a:t>usprawiedliwione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>
                <a:solidFill>
                  <a:schemeClr val="tx1"/>
                </a:solidFill>
              </a:rPr>
              <a:t>odnowione</a:t>
            </a:r>
          </a:p>
        </p:txBody>
      </p:sp>
      <p:cxnSp>
        <p:nvCxnSpPr>
          <p:cNvPr id="8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097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Bóg pojednał nas z sobą i </a:t>
            </a:r>
            <a:r>
              <a:rPr lang="mr-IN" dirty="0"/>
              <a:t>…</a:t>
            </a:r>
            <a:br>
              <a:rPr lang="pl-PL" dirty="0"/>
            </a:br>
            <a:r>
              <a:rPr lang="pl-PL" sz="3200" dirty="0"/>
              <a:t>(2Kor 5:17-21)</a:t>
            </a:r>
            <a:endParaRPr lang="pl-PL" sz="4800" dirty="0"/>
          </a:p>
        </p:txBody>
      </p:sp>
      <p:sp>
        <p:nvSpPr>
          <p:cNvPr id="5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>
                <a:solidFill>
                  <a:srgbClr val="2D3436"/>
                </a:solidFill>
              </a:rPr>
              <a:t>	ZGUBIONE</a:t>
            </a:r>
            <a:endParaRPr lang="pl-PL" sz="2800" b="1" dirty="0">
              <a:solidFill>
                <a:srgbClr val="2D3436"/>
              </a:solidFill>
            </a:endParaRPr>
          </a:p>
        </p:txBody>
      </p:sp>
      <p:sp>
        <p:nvSpPr>
          <p:cNvPr id="6" name="Prostokąt zaokrąglony 10"/>
          <p:cNvSpPr/>
          <p:nvPr/>
        </p:nvSpPr>
        <p:spPr>
          <a:xfrm>
            <a:off x="6106122" y="2420888"/>
            <a:ext cx="4047965" cy="408835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NOWOSTWORZONE</a:t>
            </a:r>
          </a:p>
          <a:p>
            <a:pPr algn="ctr"/>
            <a:endParaRPr lang="pl-PL" sz="2800" b="1" dirty="0">
              <a:solidFill>
                <a:schemeClr val="tx1"/>
              </a:solidFill>
            </a:endParaRPr>
          </a:p>
        </p:txBody>
      </p:sp>
      <p:cxnSp>
        <p:nvCxnSpPr>
          <p:cNvPr id="8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9525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rostokąt 3"/>
          <p:cNvSpPr/>
          <p:nvPr/>
        </p:nvSpPr>
        <p:spPr>
          <a:xfrm>
            <a:off x="2064430" y="5192032"/>
            <a:ext cx="83520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2Kor 5:17-19 </a:t>
            </a:r>
            <a:r>
              <a:rPr lang="pl-PL" dirty="0" err="1">
                <a:solidFill>
                  <a:schemeClr val="accent6">
                    <a:lumMod val="50000"/>
                  </a:schemeClr>
                </a:solidFill>
              </a:rPr>
              <a:t>eib</a:t>
            </a:r>
            <a:br>
              <a:rPr lang="pl-PL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i="1" baseline="30000" dirty="0">
                <a:solidFill>
                  <a:schemeClr val="accent6">
                    <a:lumMod val="50000"/>
                  </a:schemeClr>
                </a:solidFill>
              </a:rPr>
              <a:t>(17)</a:t>
            </a:r>
            <a:r>
              <a:rPr lang="pl-PL" i="1" dirty="0">
                <a:solidFill>
                  <a:schemeClr val="accent6">
                    <a:lumMod val="50000"/>
                  </a:schemeClr>
                </a:solidFill>
              </a:rPr>
              <a:t> Tak więc kto jest w Chrystusie, nowym jest stworzeniem. Stare przeminęło — i nastało nowe! </a:t>
            </a:r>
            <a:r>
              <a:rPr lang="pl-PL" i="1" baseline="300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pl-PL" b="1" i="1" u="sng" baseline="30000" dirty="0">
                <a:solidFill>
                  <a:schemeClr val="accent6">
                    <a:lumMod val="50000"/>
                  </a:schemeClr>
                </a:solidFill>
              </a:rPr>
              <a:t>18)</a:t>
            </a:r>
            <a:r>
              <a:rPr lang="pl-PL" b="1" i="1" u="sng" dirty="0">
                <a:solidFill>
                  <a:schemeClr val="accent6">
                    <a:lumMod val="50000"/>
                  </a:schemeClr>
                </a:solidFill>
              </a:rPr>
              <a:t>A wszystko to jest z Boga, który (#1) nas pojednał ze sobą przez Chrystusa</a:t>
            </a:r>
            <a:r>
              <a:rPr lang="pl-PL" i="1" dirty="0">
                <a:solidFill>
                  <a:schemeClr val="accent6">
                    <a:lumMod val="50000"/>
                  </a:schemeClr>
                </a:solidFill>
              </a:rPr>
              <a:t> i </a:t>
            </a:r>
            <a:r>
              <a:rPr lang="pl-PL" b="1" i="1" u="sng" dirty="0">
                <a:solidFill>
                  <a:schemeClr val="accent6">
                    <a:lumMod val="50000"/>
                  </a:schemeClr>
                </a:solidFill>
              </a:rPr>
              <a:t>(#2) zlecił nam posługę pojednania</a:t>
            </a:r>
            <a:r>
              <a:rPr lang="pl-PL" i="1" dirty="0">
                <a:solidFill>
                  <a:schemeClr val="accent6">
                    <a:lumMod val="50000"/>
                  </a:schemeClr>
                </a:solidFill>
              </a:rPr>
              <a:t>, </a:t>
            </a:r>
            <a:r>
              <a:rPr lang="pl-PL" i="1" baseline="30000" dirty="0">
                <a:solidFill>
                  <a:schemeClr val="accent6">
                    <a:lumMod val="50000"/>
                  </a:schemeClr>
                </a:solidFill>
              </a:rPr>
              <a:t>(19)</a:t>
            </a:r>
            <a:r>
              <a:rPr lang="pl-PL" i="1" dirty="0">
                <a:solidFill>
                  <a:schemeClr val="accent6">
                    <a:lumMod val="50000"/>
                  </a:schemeClr>
                </a:solidFill>
              </a:rPr>
              <a:t> to znaczy, że Bóg w Chrystusie świat ze sobą jedna, nie poczytując ludziom ich upadków, i nam powierzył słowo pojednania.</a:t>
            </a:r>
          </a:p>
        </p:txBody>
      </p:sp>
      <p:sp>
        <p:nvSpPr>
          <p:cNvPr id="12" name="Strzałka w prawo 11">
            <a:extLst>
              <a:ext uri="{FF2B5EF4-FFF2-40B4-BE49-F238E27FC236}">
                <a16:creationId xmlns:a16="http://schemas.microsoft.com/office/drawing/2014/main" id="{0FDF4777-03B6-E746-BA8A-D1547B0FF125}"/>
              </a:ext>
            </a:extLst>
          </p:cNvPr>
          <p:cNvSpPr/>
          <p:nvPr/>
        </p:nvSpPr>
        <p:spPr>
          <a:xfrm>
            <a:off x="4750813" y="4385831"/>
            <a:ext cx="2797878" cy="30461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372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Bóg zlecił nam posługę pojednania.</a:t>
            </a:r>
            <a:br>
              <a:rPr lang="pl-PL" dirty="0"/>
            </a:br>
            <a:r>
              <a:rPr lang="pl-PL" sz="3200" dirty="0"/>
              <a:t>(2Kor 5:17-21)</a:t>
            </a:r>
          </a:p>
        </p:txBody>
      </p:sp>
      <p:sp>
        <p:nvSpPr>
          <p:cNvPr id="5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>
                <a:solidFill>
                  <a:srgbClr val="2D3436"/>
                </a:solidFill>
              </a:rPr>
              <a:t>	ZGUBIONE</a:t>
            </a:r>
            <a:endParaRPr lang="pl-PL" sz="2800" b="1" dirty="0">
              <a:solidFill>
                <a:srgbClr val="2D3436"/>
              </a:solidFill>
            </a:endParaRPr>
          </a:p>
        </p:txBody>
      </p:sp>
      <p:sp>
        <p:nvSpPr>
          <p:cNvPr id="6" name="Prostokąt zaokrąglony 10"/>
          <p:cNvSpPr/>
          <p:nvPr/>
        </p:nvSpPr>
        <p:spPr>
          <a:xfrm>
            <a:off x="6106122" y="2420888"/>
            <a:ext cx="4047965" cy="408835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NOWOSTWORZONE</a:t>
            </a:r>
          </a:p>
          <a:p>
            <a:pPr algn="ctr"/>
            <a:endParaRPr lang="pl-PL" sz="2800" b="1" dirty="0">
              <a:solidFill>
                <a:schemeClr val="tx1"/>
              </a:solidFill>
            </a:endParaRPr>
          </a:p>
        </p:txBody>
      </p:sp>
      <p:sp>
        <p:nvSpPr>
          <p:cNvPr id="16" name="Prostokąt zaokrąglony 10"/>
          <p:cNvSpPr/>
          <p:nvPr/>
        </p:nvSpPr>
        <p:spPr>
          <a:xfrm>
            <a:off x="7108043" y="2919208"/>
            <a:ext cx="2519240" cy="2099020"/>
          </a:xfrm>
          <a:prstGeom prst="roundRect">
            <a:avLst>
              <a:gd name="adj" fmla="val 21801"/>
            </a:avLst>
          </a:prstGeom>
          <a:solidFill>
            <a:srgbClr val="74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/>
              <a:t>Kościół</a:t>
            </a:r>
            <a:br>
              <a:rPr lang="pl-PL"/>
            </a:br>
            <a:r>
              <a:rPr lang="pl-PL"/>
              <a:t>Ciało </a:t>
            </a:r>
            <a:r>
              <a:rPr lang="pl-PL" dirty="0"/>
              <a:t>Chrystusa</a:t>
            </a:r>
          </a:p>
        </p:txBody>
      </p:sp>
      <p:sp>
        <p:nvSpPr>
          <p:cNvPr id="4" name="Łuk 3"/>
          <p:cNvSpPr/>
          <p:nvPr/>
        </p:nvSpPr>
        <p:spPr>
          <a:xfrm>
            <a:off x="3461681" y="2954626"/>
            <a:ext cx="6522751" cy="1626503"/>
          </a:xfrm>
          <a:prstGeom prst="arc">
            <a:avLst>
              <a:gd name="adj1" fmla="val 11143457"/>
              <a:gd name="adj2" fmla="val 19272871"/>
            </a:avLst>
          </a:prstGeom>
          <a:ln w="19050" cap="sq">
            <a:solidFill>
              <a:srgbClr val="D63031"/>
            </a:solidFill>
            <a:bevel/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Łuk 13"/>
          <p:cNvSpPr/>
          <p:nvPr/>
        </p:nvSpPr>
        <p:spPr>
          <a:xfrm>
            <a:off x="4958861" y="3098642"/>
            <a:ext cx="4668422" cy="1626503"/>
          </a:xfrm>
          <a:prstGeom prst="arc">
            <a:avLst>
              <a:gd name="adj1" fmla="val 11143457"/>
              <a:gd name="adj2" fmla="val 19272871"/>
            </a:avLst>
          </a:prstGeom>
          <a:ln w="19050" cap="sq">
            <a:solidFill>
              <a:srgbClr val="D63031"/>
            </a:solidFill>
            <a:bevel/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9525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16"/>
          <p:cNvSpPr/>
          <p:nvPr/>
        </p:nvSpPr>
        <p:spPr>
          <a:xfrm>
            <a:off x="1847528" y="5059050"/>
            <a:ext cx="8604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2Kor 5:18b-21 </a:t>
            </a:r>
            <a:r>
              <a:rPr lang="pl-PL" dirty="0" err="1">
                <a:solidFill>
                  <a:schemeClr val="accent6">
                    <a:lumMod val="50000"/>
                  </a:schemeClr>
                </a:solidFill>
              </a:rPr>
              <a:t>eib</a:t>
            </a:r>
            <a:br>
              <a:rPr lang="pl-PL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Bóg (</a:t>
            </a:r>
            <a:r>
              <a:rPr lang="mr-IN" b="1" dirty="0">
                <a:solidFill>
                  <a:schemeClr val="accent6">
                    <a:lumMod val="50000"/>
                  </a:schemeClr>
                </a:solidFill>
              </a:rPr>
              <a:t>…</a:t>
            </a:r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pl-PL" i="1" baseline="30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b="1" i="1" dirty="0">
                <a:solidFill>
                  <a:schemeClr val="accent6">
                    <a:lumMod val="50000"/>
                  </a:schemeClr>
                </a:solidFill>
              </a:rPr>
              <a:t>pojednał nas (</a:t>
            </a:r>
            <a:r>
              <a:rPr lang="mr-IN" b="1" i="1" dirty="0">
                <a:solidFill>
                  <a:schemeClr val="accent6">
                    <a:lumMod val="50000"/>
                  </a:schemeClr>
                </a:solidFill>
              </a:rPr>
              <a:t>…</a:t>
            </a:r>
            <a:r>
              <a:rPr lang="pl-PL" b="1" i="1" dirty="0">
                <a:solidFill>
                  <a:schemeClr val="accent6">
                    <a:lumMod val="50000"/>
                  </a:schemeClr>
                </a:solidFill>
              </a:rPr>
              <a:t>) i zlecił  nam posługę pojednania</a:t>
            </a:r>
            <a:r>
              <a:rPr lang="pl-PL" i="1" dirty="0">
                <a:solidFill>
                  <a:schemeClr val="accent6">
                    <a:lumMod val="50000"/>
                  </a:schemeClr>
                </a:solidFill>
              </a:rPr>
              <a:t>, (</a:t>
            </a:r>
            <a:r>
              <a:rPr lang="mr-IN" i="1" dirty="0">
                <a:solidFill>
                  <a:schemeClr val="accent6">
                    <a:lumMod val="50000"/>
                  </a:schemeClr>
                </a:solidFill>
              </a:rPr>
              <a:t>…</a:t>
            </a:r>
            <a:r>
              <a:rPr lang="pl-PL" i="1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pl-PL" i="1" baseline="30000" dirty="0">
                <a:solidFill>
                  <a:schemeClr val="accent6">
                    <a:lumMod val="50000"/>
                  </a:schemeClr>
                </a:solidFill>
              </a:rPr>
              <a:t>(20) </a:t>
            </a:r>
            <a:r>
              <a:rPr lang="pl-PL" i="1" dirty="0">
                <a:solidFill>
                  <a:schemeClr val="accent6">
                    <a:lumMod val="50000"/>
                  </a:schemeClr>
                </a:solidFill>
              </a:rPr>
              <a:t>Dlatego w miejsce Chrystusa głosimy poselstwo jakby samego Boga, który przez nas kieruje do ludzi wezwanie. </a:t>
            </a:r>
            <a:br>
              <a:rPr lang="pl-PL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b="1" i="1" u="sng" dirty="0">
                <a:solidFill>
                  <a:schemeClr val="accent6">
                    <a:lumMod val="50000"/>
                  </a:schemeClr>
                </a:solidFill>
              </a:rPr>
              <a:t>W miejsce Chrystusa błagamy: Pojednajcie się z Bogiem.</a:t>
            </a:r>
            <a:r>
              <a:rPr lang="pl-PL" i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pl-PL" i="1" baseline="30000" dirty="0">
                <a:solidFill>
                  <a:schemeClr val="accent6">
                    <a:lumMod val="50000"/>
                  </a:schemeClr>
                </a:solidFill>
              </a:rPr>
              <a:t>(21)</a:t>
            </a:r>
            <a:r>
              <a:rPr lang="pl-PL" i="1" dirty="0">
                <a:solidFill>
                  <a:schemeClr val="accent6">
                    <a:lumMod val="50000"/>
                  </a:schemeClr>
                </a:solidFill>
              </a:rPr>
              <a:t> On Tego, który nie poznał grzechu, za nas uczynił grzechem, abyśmy my w Nim stali się sprawiedliwością Boga.</a:t>
            </a:r>
          </a:p>
        </p:txBody>
      </p:sp>
      <p:sp>
        <p:nvSpPr>
          <p:cNvPr id="22" name="Strzałka w prawo 21">
            <a:extLst>
              <a:ext uri="{FF2B5EF4-FFF2-40B4-BE49-F238E27FC236}">
                <a16:creationId xmlns:a16="http://schemas.microsoft.com/office/drawing/2014/main" id="{8FE2D43B-C8E7-FF4F-8861-38A44B97D8BD}"/>
              </a:ext>
            </a:extLst>
          </p:cNvPr>
          <p:cNvSpPr/>
          <p:nvPr/>
        </p:nvSpPr>
        <p:spPr>
          <a:xfrm rot="1210121">
            <a:off x="5440210" y="3878251"/>
            <a:ext cx="1016103" cy="30461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3" name="Strzałka w prawo 22">
            <a:extLst>
              <a:ext uri="{FF2B5EF4-FFF2-40B4-BE49-F238E27FC236}">
                <a16:creationId xmlns:a16="http://schemas.microsoft.com/office/drawing/2014/main" id="{4E0181DC-64DC-6345-9046-8BA3BF1E8143}"/>
              </a:ext>
            </a:extLst>
          </p:cNvPr>
          <p:cNvSpPr/>
          <p:nvPr/>
        </p:nvSpPr>
        <p:spPr>
          <a:xfrm>
            <a:off x="5406093" y="4796071"/>
            <a:ext cx="1016103" cy="30461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4" name="Strzałka w prawo 23">
            <a:extLst>
              <a:ext uri="{FF2B5EF4-FFF2-40B4-BE49-F238E27FC236}">
                <a16:creationId xmlns:a16="http://schemas.microsoft.com/office/drawing/2014/main" id="{2E6379F1-0E20-4F42-A0D0-069019A91D35}"/>
              </a:ext>
            </a:extLst>
          </p:cNvPr>
          <p:cNvSpPr/>
          <p:nvPr/>
        </p:nvSpPr>
        <p:spPr>
          <a:xfrm rot="763961">
            <a:off x="3669326" y="4131446"/>
            <a:ext cx="2797878" cy="30461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5" name="Strzałka w prawo 24">
            <a:extLst>
              <a:ext uri="{FF2B5EF4-FFF2-40B4-BE49-F238E27FC236}">
                <a16:creationId xmlns:a16="http://schemas.microsoft.com/office/drawing/2014/main" id="{95ECFBF4-2B82-DB40-A0B1-3DCBA2DB9736}"/>
              </a:ext>
            </a:extLst>
          </p:cNvPr>
          <p:cNvSpPr/>
          <p:nvPr/>
        </p:nvSpPr>
        <p:spPr>
          <a:xfrm rot="1210121">
            <a:off x="5500917" y="3538320"/>
            <a:ext cx="1016103" cy="30461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6" name="Strzałka w prawo 25">
            <a:extLst>
              <a:ext uri="{FF2B5EF4-FFF2-40B4-BE49-F238E27FC236}">
                <a16:creationId xmlns:a16="http://schemas.microsoft.com/office/drawing/2014/main" id="{4EC71E28-7121-204D-913B-0D2B906B2FEE}"/>
              </a:ext>
            </a:extLst>
          </p:cNvPr>
          <p:cNvSpPr/>
          <p:nvPr/>
        </p:nvSpPr>
        <p:spPr>
          <a:xfrm>
            <a:off x="6526073" y="4385831"/>
            <a:ext cx="1310335" cy="339314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015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Moje pojednanie</a:t>
            </a:r>
          </a:p>
        </p:txBody>
      </p:sp>
      <p:sp>
        <p:nvSpPr>
          <p:cNvPr id="5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>
                <a:solidFill>
                  <a:srgbClr val="2D3436"/>
                </a:solidFill>
              </a:rPr>
              <a:t>	ZGUBIONE</a:t>
            </a:r>
            <a:endParaRPr lang="pl-PL" sz="2800" b="1" dirty="0">
              <a:solidFill>
                <a:srgbClr val="2D3436"/>
              </a:solidFill>
            </a:endParaRPr>
          </a:p>
        </p:txBody>
      </p:sp>
      <p:sp>
        <p:nvSpPr>
          <p:cNvPr id="6" name="Prostokąt zaokrąglony 10"/>
          <p:cNvSpPr/>
          <p:nvPr/>
        </p:nvSpPr>
        <p:spPr>
          <a:xfrm>
            <a:off x="6106122" y="2420888"/>
            <a:ext cx="4047965" cy="408835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NOWOSTWORZONE</a:t>
            </a:r>
          </a:p>
          <a:p>
            <a:pPr algn="ctr"/>
            <a:endParaRPr lang="pl-PL" sz="2800" b="1" dirty="0">
              <a:solidFill>
                <a:schemeClr val="tx1"/>
              </a:solidFill>
            </a:endParaRPr>
          </a:p>
        </p:txBody>
      </p:sp>
      <p:sp>
        <p:nvSpPr>
          <p:cNvPr id="16" name="Prostokąt zaokrąglony 10"/>
          <p:cNvSpPr/>
          <p:nvPr/>
        </p:nvSpPr>
        <p:spPr>
          <a:xfrm>
            <a:off x="7108043" y="2919208"/>
            <a:ext cx="2519240" cy="2099020"/>
          </a:xfrm>
          <a:prstGeom prst="roundRect">
            <a:avLst>
              <a:gd name="adj" fmla="val 21801"/>
            </a:avLst>
          </a:prstGeom>
          <a:solidFill>
            <a:srgbClr val="74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/>
              <a:t>Kościół</a:t>
            </a:r>
            <a:br>
              <a:rPr lang="pl-PL"/>
            </a:br>
            <a:r>
              <a:rPr lang="pl-PL"/>
              <a:t>Ciało </a:t>
            </a:r>
            <a:r>
              <a:rPr lang="pl-PL" dirty="0"/>
              <a:t>Chrystusa</a:t>
            </a:r>
          </a:p>
        </p:txBody>
      </p:sp>
      <p:cxnSp>
        <p:nvCxnSpPr>
          <p:cNvPr id="12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9525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16"/>
          <p:cNvSpPr/>
          <p:nvPr/>
        </p:nvSpPr>
        <p:spPr>
          <a:xfrm>
            <a:off x="2207569" y="5013176"/>
            <a:ext cx="81291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chemeClr val="accent6">
                    <a:lumMod val="50000"/>
                  </a:schemeClr>
                </a:solidFill>
              </a:rPr>
              <a:t>W Nim i wy, gdy (#1) </a:t>
            </a:r>
            <a:r>
              <a:rPr lang="pl-PL" sz="2400" b="1" dirty="0">
                <a:solidFill>
                  <a:schemeClr val="accent6">
                    <a:lumMod val="50000"/>
                  </a:schemeClr>
                </a:solidFill>
              </a:rPr>
              <a:t>usłyszeliście</a:t>
            </a:r>
            <a:r>
              <a:rPr lang="pl-PL" sz="2400" dirty="0">
                <a:solidFill>
                  <a:schemeClr val="accent6">
                    <a:lumMod val="50000"/>
                  </a:schemeClr>
                </a:solidFill>
              </a:rPr>
              <a:t> Słowo prawdy, dobrą nowinę o waszym zbawieniu — i dzięki któremu (#2) </a:t>
            </a:r>
            <a:r>
              <a:rPr lang="pl-PL" sz="2400" b="1" dirty="0">
                <a:solidFill>
                  <a:schemeClr val="accent6">
                    <a:lumMod val="50000"/>
                  </a:schemeClr>
                </a:solidFill>
              </a:rPr>
              <a:t>uwierzyliście</a:t>
            </a:r>
            <a:r>
              <a:rPr lang="pl-PL" sz="2400" dirty="0">
                <a:solidFill>
                  <a:schemeClr val="accent6">
                    <a:lumMod val="50000"/>
                  </a:schemeClr>
                </a:solidFill>
              </a:rPr>
              <a:t> — zostaliście (#3) </a:t>
            </a:r>
            <a:r>
              <a:rPr lang="pl-PL" sz="2400" b="1" dirty="0">
                <a:solidFill>
                  <a:schemeClr val="accent6">
                    <a:lumMod val="50000"/>
                  </a:schemeClr>
                </a:solidFill>
              </a:rPr>
              <a:t>opieczętowani</a:t>
            </a:r>
            <a:r>
              <a:rPr lang="pl-PL" sz="2400" dirty="0">
                <a:solidFill>
                  <a:schemeClr val="accent6">
                    <a:lumMod val="50000"/>
                  </a:schemeClr>
                </a:solidFill>
              </a:rPr>
              <a:t> obiecanym Duchem Świętym.</a:t>
            </a:r>
          </a:p>
          <a:p>
            <a:r>
              <a:rPr lang="pl-PL" sz="2400" i="1" dirty="0">
                <a:solidFill>
                  <a:schemeClr val="accent6">
                    <a:lumMod val="50000"/>
                  </a:schemeClr>
                </a:solidFill>
              </a:rPr>
              <a:t>Ef 1:!3 </a:t>
            </a:r>
            <a:r>
              <a:rPr lang="pl-PL" sz="2400" i="1" dirty="0" err="1">
                <a:solidFill>
                  <a:schemeClr val="accent6">
                    <a:lumMod val="50000"/>
                  </a:schemeClr>
                </a:solidFill>
              </a:rPr>
              <a:t>eib</a:t>
            </a:r>
            <a:endParaRPr lang="pl-PL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Strzałka w prawo 10">
            <a:extLst>
              <a:ext uri="{FF2B5EF4-FFF2-40B4-BE49-F238E27FC236}">
                <a16:creationId xmlns:a16="http://schemas.microsoft.com/office/drawing/2014/main" id="{C1B88C0C-6937-2743-8608-FED007B851EB}"/>
              </a:ext>
            </a:extLst>
          </p:cNvPr>
          <p:cNvSpPr/>
          <p:nvPr/>
        </p:nvSpPr>
        <p:spPr>
          <a:xfrm rot="1210121">
            <a:off x="5440210" y="3878251"/>
            <a:ext cx="1016103" cy="30461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Strzałka w prawo 12">
            <a:extLst>
              <a:ext uri="{FF2B5EF4-FFF2-40B4-BE49-F238E27FC236}">
                <a16:creationId xmlns:a16="http://schemas.microsoft.com/office/drawing/2014/main" id="{44F1A7A8-C23F-9549-AEAF-DD9B8F14AEC8}"/>
              </a:ext>
            </a:extLst>
          </p:cNvPr>
          <p:cNvSpPr/>
          <p:nvPr/>
        </p:nvSpPr>
        <p:spPr>
          <a:xfrm>
            <a:off x="5406093" y="4796071"/>
            <a:ext cx="1016103" cy="30461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Strzałka w prawo 17">
            <a:extLst>
              <a:ext uri="{FF2B5EF4-FFF2-40B4-BE49-F238E27FC236}">
                <a16:creationId xmlns:a16="http://schemas.microsoft.com/office/drawing/2014/main" id="{9EF06B70-C662-6D49-91DB-B629C3B78901}"/>
              </a:ext>
            </a:extLst>
          </p:cNvPr>
          <p:cNvSpPr/>
          <p:nvPr/>
        </p:nvSpPr>
        <p:spPr>
          <a:xfrm rot="763961">
            <a:off x="3669326" y="4131446"/>
            <a:ext cx="2797878" cy="30461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9" name="Strzałka w prawo 18">
            <a:extLst>
              <a:ext uri="{FF2B5EF4-FFF2-40B4-BE49-F238E27FC236}">
                <a16:creationId xmlns:a16="http://schemas.microsoft.com/office/drawing/2014/main" id="{4A77DE3B-FD5C-8748-87A5-477FFFFFB4DB}"/>
              </a:ext>
            </a:extLst>
          </p:cNvPr>
          <p:cNvSpPr/>
          <p:nvPr/>
        </p:nvSpPr>
        <p:spPr>
          <a:xfrm rot="1210121">
            <a:off x="5500917" y="3538320"/>
            <a:ext cx="1016103" cy="30461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Strzałka w prawo 19">
            <a:extLst>
              <a:ext uri="{FF2B5EF4-FFF2-40B4-BE49-F238E27FC236}">
                <a16:creationId xmlns:a16="http://schemas.microsoft.com/office/drawing/2014/main" id="{AB4B7601-6E6D-8C46-846D-DF7166FB8268}"/>
              </a:ext>
            </a:extLst>
          </p:cNvPr>
          <p:cNvSpPr/>
          <p:nvPr/>
        </p:nvSpPr>
        <p:spPr>
          <a:xfrm>
            <a:off x="6526073" y="4385831"/>
            <a:ext cx="1310335" cy="339314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2" name="Łuk 21">
            <a:extLst>
              <a:ext uri="{FF2B5EF4-FFF2-40B4-BE49-F238E27FC236}">
                <a16:creationId xmlns:a16="http://schemas.microsoft.com/office/drawing/2014/main" id="{C78AC129-796B-A645-A18D-D2550F2101C4}"/>
              </a:ext>
            </a:extLst>
          </p:cNvPr>
          <p:cNvSpPr/>
          <p:nvPr/>
        </p:nvSpPr>
        <p:spPr>
          <a:xfrm>
            <a:off x="3461681" y="2954626"/>
            <a:ext cx="6522751" cy="1626503"/>
          </a:xfrm>
          <a:prstGeom prst="arc">
            <a:avLst>
              <a:gd name="adj1" fmla="val 11143457"/>
              <a:gd name="adj2" fmla="val 19272871"/>
            </a:avLst>
          </a:prstGeom>
          <a:ln w="19050" cap="sq">
            <a:solidFill>
              <a:srgbClr val="D63031"/>
            </a:solidFill>
            <a:bevel/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Łuk 22">
            <a:extLst>
              <a:ext uri="{FF2B5EF4-FFF2-40B4-BE49-F238E27FC236}">
                <a16:creationId xmlns:a16="http://schemas.microsoft.com/office/drawing/2014/main" id="{60C6AA41-EC30-C145-8ADF-511AB4A20356}"/>
              </a:ext>
            </a:extLst>
          </p:cNvPr>
          <p:cNvSpPr/>
          <p:nvPr/>
        </p:nvSpPr>
        <p:spPr>
          <a:xfrm>
            <a:off x="4958861" y="3098642"/>
            <a:ext cx="4668422" cy="1626503"/>
          </a:xfrm>
          <a:prstGeom prst="arc">
            <a:avLst>
              <a:gd name="adj1" fmla="val 11143457"/>
              <a:gd name="adj2" fmla="val 19272871"/>
            </a:avLst>
          </a:prstGeom>
          <a:ln w="19050" cap="sq">
            <a:solidFill>
              <a:srgbClr val="D63031"/>
            </a:solidFill>
            <a:bevel/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785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979954-AA35-B24D-B0FC-9F4FC28D1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Czytanie #2</a:t>
            </a:r>
            <a:br>
              <a:rPr lang="pl-PL" dirty="0"/>
            </a:br>
            <a:r>
              <a:rPr lang="pl-PL" dirty="0"/>
              <a:t>Nowe narodzenie - 1P1:3-2:2a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4854A02-FE9D-954C-9D79-ECE9D4922A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9119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6A31AC-F26B-BF43-8163-DD5095937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(1:3)</a:t>
            </a:r>
            <a:r>
              <a:rPr lang="pl-PL" dirty="0"/>
              <a:t> Błogosławiony niech będzie </a:t>
            </a:r>
            <a:r>
              <a:rPr lang="pl-PL" u="sng" dirty="0"/>
              <a:t>Bóg i </a:t>
            </a:r>
            <a:r>
              <a:rPr lang="pl-PL" b="1" u="sng" dirty="0"/>
              <a:t>Ojciec</a:t>
            </a:r>
            <a:r>
              <a:rPr lang="pl-PL" dirty="0"/>
              <a:t> naszego Pana Jezusa Chrystusa, który według swego wielkiego miłosierdzia </a:t>
            </a:r>
            <a:r>
              <a:rPr lang="pl-PL" b="1" u="sng" dirty="0"/>
              <a:t>zrodził</a:t>
            </a:r>
            <a:r>
              <a:rPr lang="pl-PL" u="sng" dirty="0"/>
              <a:t> nas na nowo</a:t>
            </a:r>
            <a:r>
              <a:rPr lang="pl-PL" dirty="0"/>
              <a:t> do żywej nadziei przez </a:t>
            </a:r>
            <a:r>
              <a:rPr lang="pl-PL" b="1" dirty="0"/>
              <a:t>wskrzeszenie</a:t>
            </a:r>
            <a:r>
              <a:rPr lang="pl-PL" dirty="0"/>
              <a:t> Jezusa Chrystusa z martwych </a:t>
            </a:r>
            <a:r>
              <a:rPr lang="pl-PL" baseline="30000" dirty="0"/>
              <a:t>(1:4)</a:t>
            </a:r>
            <a:r>
              <a:rPr lang="pl-PL" dirty="0"/>
              <a:t> do </a:t>
            </a:r>
            <a:r>
              <a:rPr lang="pl-PL" b="1" dirty="0"/>
              <a:t>dziedzictwa</a:t>
            </a:r>
            <a:r>
              <a:rPr lang="pl-PL" dirty="0"/>
              <a:t> niezniszczalnego i nieskalanego, i niewiędnącego, zachowanego w niebie dla was </a:t>
            </a:r>
            <a:r>
              <a:rPr lang="pl-PL" baseline="30000" dirty="0"/>
              <a:t>(1:5)</a:t>
            </a:r>
            <a:r>
              <a:rPr lang="pl-PL" dirty="0"/>
              <a:t> którzy jesteście </a:t>
            </a:r>
            <a:r>
              <a:rPr lang="pl-PL" b="1" dirty="0"/>
              <a:t>strzeżeni</a:t>
            </a:r>
            <a:r>
              <a:rPr lang="pl-PL" dirty="0"/>
              <a:t> mocą Boga przez wiarę ku </a:t>
            </a:r>
            <a:r>
              <a:rPr lang="pl-PL" b="1" dirty="0"/>
              <a:t>zbawieniu</a:t>
            </a:r>
            <a:r>
              <a:rPr lang="pl-PL" dirty="0"/>
              <a:t>, przygotowanemu do objawienia się w czasie ostatecznym. </a:t>
            </a:r>
          </a:p>
          <a:p>
            <a:r>
              <a:rPr lang="pl-PL" baseline="30000" dirty="0"/>
              <a:t>(1:6)</a:t>
            </a:r>
            <a:r>
              <a:rPr lang="pl-PL" dirty="0"/>
              <a:t> Z tego się radujecie, choć teraz na krótko, jeśli trzeba, zasmuceni jesteście z powodu rozmaitych prób </a:t>
            </a:r>
            <a:r>
              <a:rPr lang="pl-PL" baseline="30000" dirty="0"/>
              <a:t>(1:7)</a:t>
            </a:r>
            <a:r>
              <a:rPr lang="pl-PL" dirty="0"/>
              <a:t> aby doświadczenie waszej wiary, o wiele cenniejszej od zniszczalnego złota, które jednak próbuje się w ogniu, okazało się ku chwale, czci i sławie przy objawieniu Jezusa Chrystusa </a:t>
            </a:r>
            <a:r>
              <a:rPr lang="pl-PL" baseline="30000" dirty="0"/>
              <a:t>(1:8)</a:t>
            </a:r>
            <a:r>
              <a:rPr lang="pl-PL" dirty="0"/>
              <a:t> a choć go nie widzieliście, miłujecie i w niego, choć teraz go nie widzicie, </a:t>
            </a:r>
            <a:r>
              <a:rPr lang="pl-PL" b="1" dirty="0"/>
              <a:t>wierzycie</a:t>
            </a:r>
            <a:r>
              <a:rPr lang="pl-PL" dirty="0"/>
              <a:t>; i cieszycie się radością niewysłowioną i pełną chwały </a:t>
            </a:r>
            <a:r>
              <a:rPr lang="pl-PL" baseline="30000" dirty="0"/>
              <a:t>(1:9)</a:t>
            </a:r>
            <a:r>
              <a:rPr lang="pl-PL" dirty="0"/>
              <a:t> </a:t>
            </a:r>
            <a:r>
              <a:rPr lang="pl-PL" b="1" dirty="0"/>
              <a:t>otrzymując</a:t>
            </a:r>
            <a:r>
              <a:rPr lang="pl-PL" dirty="0"/>
              <a:t> koniec waszej wiary – </a:t>
            </a:r>
            <a:r>
              <a:rPr lang="pl-PL" b="1" dirty="0"/>
              <a:t>zbawienie dusz</a:t>
            </a:r>
            <a:r>
              <a:rPr lang="pl-PL" dirty="0"/>
              <a:t>.</a:t>
            </a:r>
          </a:p>
          <a:p>
            <a:r>
              <a:rPr lang="pl-PL" baseline="30000" dirty="0"/>
              <a:t>(1:10)</a:t>
            </a:r>
            <a:r>
              <a:rPr lang="pl-PL" dirty="0"/>
              <a:t> O to </a:t>
            </a:r>
            <a:r>
              <a:rPr lang="pl-PL" b="1" dirty="0"/>
              <a:t>zbawienie 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2272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6A31AC-F26B-BF43-8163-DD5095937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(1:10)</a:t>
            </a:r>
            <a:r>
              <a:rPr lang="pl-PL" dirty="0"/>
              <a:t> O to </a:t>
            </a:r>
            <a:r>
              <a:rPr lang="pl-PL" b="1" dirty="0"/>
              <a:t>zbawienie</a:t>
            </a:r>
            <a:r>
              <a:rPr lang="pl-PL" dirty="0"/>
              <a:t> wywiadywali się i badali je prorocy, którzy prorokowali o przeznaczonej dla was łasce. </a:t>
            </a:r>
            <a:r>
              <a:rPr lang="pl-PL" baseline="30000" dirty="0"/>
              <a:t>(1:11)</a:t>
            </a:r>
            <a:r>
              <a:rPr lang="pl-PL" dirty="0"/>
              <a:t> Badali oni, na jaką i jakiego rodzaju porę wskazywał Duch Chrystusa, który był w nich, przepowiadając cierpienia, które miały przyjść na Chrystusa i mającą potem nastąpić chwałę. </a:t>
            </a:r>
            <a:r>
              <a:rPr lang="pl-PL" baseline="30000" dirty="0"/>
              <a:t>(1:12)</a:t>
            </a:r>
            <a:r>
              <a:rPr lang="pl-PL" dirty="0"/>
              <a:t> Zostało im objawione, że nie im samym, lecz nam służyły sprawy wam teraz zwiastowane przez tych, którzy wam głosili ewangelię przez Ducha Świętego zesłanego z nieba. W te sprawy pragną wejrzeć aniołowie. </a:t>
            </a:r>
          </a:p>
          <a:p>
            <a:r>
              <a:rPr lang="pl-PL" baseline="30000" dirty="0"/>
              <a:t>(1:13)</a:t>
            </a:r>
            <a:r>
              <a:rPr lang="pl-PL" dirty="0"/>
              <a:t> Dlatego </a:t>
            </a:r>
            <a:r>
              <a:rPr lang="pl-PL" dirty="0" err="1"/>
              <a:t>przepaszcie</a:t>
            </a:r>
            <a:r>
              <a:rPr lang="pl-PL" dirty="0"/>
              <a:t> biodra waszego umysłu i bądźcie trzeźwi, pokładając doskonałą nadzieję w łasce, która będzie wam dana przy objawieniu Jezusa Chrystusa. </a:t>
            </a:r>
            <a:r>
              <a:rPr lang="pl-PL" baseline="30000" dirty="0"/>
              <a:t>(1:14)</a:t>
            </a:r>
            <a:r>
              <a:rPr lang="pl-PL" dirty="0"/>
              <a:t> Jak posłuszne dzieci nie ulegajcie pożądliwościom, jakie władały wami wcześniej, w czasie waszej nieświadomości </a:t>
            </a:r>
            <a:r>
              <a:rPr lang="pl-PL" baseline="30000" dirty="0"/>
              <a:t>(1:15)</a:t>
            </a:r>
            <a:r>
              <a:rPr lang="pl-PL" dirty="0"/>
              <a:t> lecz jak ten, który was powołał, jest święty, tak i wy bądźcie świętymi we wszelkim waszym postępowaniu </a:t>
            </a:r>
            <a:r>
              <a:rPr lang="pl-PL" baseline="30000" dirty="0"/>
              <a:t>(1:16)</a:t>
            </a:r>
            <a:r>
              <a:rPr lang="pl-PL" dirty="0"/>
              <a:t> gdyż jest napisane: Świętymi bądźcie, bo ja jestem święty.</a:t>
            </a:r>
          </a:p>
          <a:p>
            <a:r>
              <a:rPr lang="pl-PL" baseline="30000" dirty="0"/>
              <a:t>(1:17)</a:t>
            </a:r>
            <a:r>
              <a:rPr lang="pl-PL" dirty="0"/>
              <a:t> A jeżeli </a:t>
            </a:r>
            <a:r>
              <a:rPr lang="pl-PL" b="1" dirty="0"/>
              <a:t>Ojcem 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8158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6C1D990-7579-B345-AC1F-7C125E572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(1:17)</a:t>
            </a:r>
            <a:r>
              <a:rPr lang="pl-PL" dirty="0"/>
              <a:t> A jeżeli </a:t>
            </a:r>
            <a:r>
              <a:rPr lang="pl-PL" b="1" dirty="0"/>
              <a:t>Ojcem</a:t>
            </a:r>
            <a:r>
              <a:rPr lang="pl-PL" dirty="0"/>
              <a:t> nazywacie tego, który bez względu na osobę sądzi każdego według uczynków, spędzajcie czas waszego pielgrzymowania w bojaźni </a:t>
            </a:r>
            <a:r>
              <a:rPr lang="pl-PL" baseline="30000" dirty="0"/>
              <a:t>(1:18)</a:t>
            </a:r>
            <a:r>
              <a:rPr lang="pl-PL" dirty="0"/>
              <a:t> wiedząc, że nie tym, co zniszczalne, srebrem lub złotem, zostaliście wykupieni z waszego marnego postępowania przekazanego przez ojców </a:t>
            </a:r>
            <a:r>
              <a:rPr lang="pl-PL" baseline="30000" dirty="0"/>
              <a:t>(1:19)</a:t>
            </a:r>
            <a:r>
              <a:rPr lang="pl-PL" dirty="0"/>
              <a:t> lecz drogą krwią Chrystusa jako baranka niewinnego i nieskalanego </a:t>
            </a:r>
            <a:r>
              <a:rPr lang="pl-PL" baseline="30000" dirty="0"/>
              <a:t>(1:20)</a:t>
            </a:r>
            <a:r>
              <a:rPr lang="pl-PL" dirty="0"/>
              <a:t> przeznaczonego do tego przed założeniem świata, a objawionego w czasach ostatecznych ze względu na was. </a:t>
            </a:r>
          </a:p>
          <a:p>
            <a:r>
              <a:rPr lang="pl-PL" baseline="30000" dirty="0"/>
              <a:t>(1:21)</a:t>
            </a:r>
            <a:r>
              <a:rPr lang="pl-PL" dirty="0"/>
              <a:t> Wy przez niego uwierzyliście w Boga, który go wskrzesił z martwych i dał mu chwałę, aby wasza wiara i nadzieja były w Bogu. </a:t>
            </a:r>
          </a:p>
          <a:p>
            <a:r>
              <a:rPr lang="pl-PL" baseline="30000" dirty="0"/>
              <a:t>(1:22)</a:t>
            </a:r>
            <a:r>
              <a:rPr lang="pl-PL" dirty="0"/>
              <a:t> Skoro oczyściliście swoje dusze, będąc posłuszni prawdzie przez Ducha ku nieobłudnej </a:t>
            </a:r>
            <a:r>
              <a:rPr lang="pl-PL" b="1" dirty="0"/>
              <a:t>braterskiej</a:t>
            </a:r>
            <a:r>
              <a:rPr lang="pl-PL" dirty="0"/>
              <a:t> miłości, czystym sercem jedni drugich gorąco miłujcie </a:t>
            </a:r>
            <a:r>
              <a:rPr lang="pl-PL" baseline="30000" dirty="0"/>
              <a:t>(1:23)</a:t>
            </a:r>
            <a:r>
              <a:rPr lang="pl-PL" dirty="0"/>
              <a:t> będąc odrodzeni nie z nasienia zniszczalnego, ale z niezniszczalnego, przez słowo Boże, które jest żywe i trwa na wieki. </a:t>
            </a:r>
            <a:r>
              <a:rPr lang="pl-PL" baseline="30000" dirty="0"/>
              <a:t>(1:24)</a:t>
            </a:r>
            <a:r>
              <a:rPr lang="pl-PL" dirty="0"/>
              <a:t> Gdyż wszelkie ciało jest jak trawa, a wszelka chwała człowieka jak kwiat trawy. Trawa uschła, a jej kwiat opadł </a:t>
            </a:r>
            <a:r>
              <a:rPr lang="pl-PL" baseline="30000" dirty="0"/>
              <a:t>(1:25)</a:t>
            </a:r>
            <a:r>
              <a:rPr lang="pl-PL" dirty="0"/>
              <a:t> lecz słowo Pana trwa na wieki. A jest to słowo, które zostało wam zwiastowane. </a:t>
            </a:r>
          </a:p>
          <a:p>
            <a:r>
              <a:rPr lang="pl-PL" baseline="30000" dirty="0"/>
              <a:t>(2:1)</a:t>
            </a:r>
            <a:r>
              <a:rPr lang="pl-PL" dirty="0"/>
              <a:t> Odrzucając więc wszelką złośliwość, wszelki podstęp i obłudę, zazdrość i wszelkie obmowy </a:t>
            </a:r>
            <a:r>
              <a:rPr lang="pl-PL" baseline="30000" dirty="0"/>
              <a:t>(2:2)</a:t>
            </a:r>
            <a:r>
              <a:rPr lang="pl-PL" dirty="0"/>
              <a:t> jak </a:t>
            </a:r>
            <a:r>
              <a:rPr lang="pl-PL" b="1" dirty="0"/>
              <a:t>nowo narodzone niemowlęta</a:t>
            </a:r>
            <a:r>
              <a:rPr lang="pl-PL" dirty="0"/>
              <a:t> pragnijcie (…)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9889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Moje pojednanie nowe narodzenie</a:t>
            </a:r>
          </a:p>
        </p:txBody>
      </p:sp>
      <p:sp>
        <p:nvSpPr>
          <p:cNvPr id="5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>
                <a:solidFill>
                  <a:srgbClr val="2D3436"/>
                </a:solidFill>
              </a:rPr>
              <a:t>	ZGUBIONE</a:t>
            </a:r>
            <a:endParaRPr lang="pl-PL" sz="2800" b="1" dirty="0">
              <a:solidFill>
                <a:srgbClr val="2D3436"/>
              </a:solidFill>
            </a:endParaRPr>
          </a:p>
        </p:txBody>
      </p:sp>
      <p:sp>
        <p:nvSpPr>
          <p:cNvPr id="6" name="Prostokąt zaokrąglony 10"/>
          <p:cNvSpPr/>
          <p:nvPr/>
        </p:nvSpPr>
        <p:spPr>
          <a:xfrm>
            <a:off x="6106122" y="2420888"/>
            <a:ext cx="4047965" cy="408835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NOWOSTWORZONE</a:t>
            </a:r>
          </a:p>
          <a:p>
            <a:pPr algn="ctr"/>
            <a:endParaRPr lang="pl-PL" sz="2800" b="1" dirty="0">
              <a:solidFill>
                <a:schemeClr val="tx1"/>
              </a:solidFill>
            </a:endParaRPr>
          </a:p>
        </p:txBody>
      </p:sp>
      <p:cxnSp>
        <p:nvCxnSpPr>
          <p:cNvPr id="8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9525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zaokrąglony 10">
            <a:extLst>
              <a:ext uri="{FF2B5EF4-FFF2-40B4-BE49-F238E27FC236}">
                <a16:creationId xmlns:a16="http://schemas.microsoft.com/office/drawing/2014/main" id="{FCA9099A-76F4-474E-B81C-BF2DA243F278}"/>
              </a:ext>
            </a:extLst>
          </p:cNvPr>
          <p:cNvSpPr/>
          <p:nvPr/>
        </p:nvSpPr>
        <p:spPr>
          <a:xfrm>
            <a:off x="6384033" y="3933057"/>
            <a:ext cx="468555" cy="1331775"/>
          </a:xfrm>
          <a:prstGeom prst="roundRect">
            <a:avLst>
              <a:gd name="adj" fmla="val 21442"/>
            </a:avLst>
          </a:prstGeom>
          <a:solidFill>
            <a:srgbClr val="C4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Niemowlak</a:t>
            </a:r>
          </a:p>
        </p:txBody>
      </p:sp>
      <p:sp>
        <p:nvSpPr>
          <p:cNvPr id="10" name="Strzałka w prawo 9">
            <a:extLst>
              <a:ext uri="{FF2B5EF4-FFF2-40B4-BE49-F238E27FC236}">
                <a16:creationId xmlns:a16="http://schemas.microsoft.com/office/drawing/2014/main" id="{844A732B-85F2-B648-9983-1FB402E2AC04}"/>
              </a:ext>
            </a:extLst>
          </p:cNvPr>
          <p:cNvSpPr/>
          <p:nvPr/>
        </p:nvSpPr>
        <p:spPr>
          <a:xfrm>
            <a:off x="4750813" y="4385831"/>
            <a:ext cx="1744330" cy="304611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E8319FF-29EE-6142-92D6-88A88650B4F4}"/>
              </a:ext>
            </a:extLst>
          </p:cNvPr>
          <p:cNvSpPr/>
          <p:nvPr/>
        </p:nvSpPr>
        <p:spPr>
          <a:xfrm>
            <a:off x="502022" y="5353827"/>
            <a:ext cx="116541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FF0000"/>
                </a:solidFill>
              </a:rPr>
              <a:t>W Nim i wy, gdy (#1) </a:t>
            </a:r>
            <a:r>
              <a:rPr lang="pl-PL" sz="2400" b="1" dirty="0">
                <a:solidFill>
                  <a:srgbClr val="FF0000"/>
                </a:solidFill>
              </a:rPr>
              <a:t>usłyszeliście</a:t>
            </a:r>
            <a:r>
              <a:rPr lang="pl-PL" sz="2400" dirty="0">
                <a:solidFill>
                  <a:srgbClr val="FF0000"/>
                </a:solidFill>
              </a:rPr>
              <a:t> Słowo prawdy, dobrą nowinę o waszym zbawieniu i dzięki któremu (#2) </a:t>
            </a:r>
            <a:r>
              <a:rPr lang="pl-PL" sz="2400" b="1" dirty="0">
                <a:solidFill>
                  <a:srgbClr val="FF0000"/>
                </a:solidFill>
              </a:rPr>
              <a:t>uwierzyliście</a:t>
            </a:r>
            <a:r>
              <a:rPr lang="pl-PL" sz="2400" dirty="0">
                <a:solidFill>
                  <a:srgbClr val="FF0000"/>
                </a:solidFill>
              </a:rPr>
              <a:t> — zostaliście (#3) </a:t>
            </a:r>
            <a:r>
              <a:rPr lang="pl-PL" sz="2400" b="1" dirty="0">
                <a:solidFill>
                  <a:srgbClr val="FF0000"/>
                </a:solidFill>
              </a:rPr>
              <a:t>opieczętowani</a:t>
            </a:r>
            <a:r>
              <a:rPr lang="pl-PL" sz="2400" dirty="0">
                <a:solidFill>
                  <a:srgbClr val="FF0000"/>
                </a:solidFill>
              </a:rPr>
              <a:t> obiecanym Duchem Świętym.</a:t>
            </a:r>
          </a:p>
          <a:p>
            <a:r>
              <a:rPr lang="pl-PL" sz="2400" i="1" dirty="0">
                <a:solidFill>
                  <a:srgbClr val="FF0000"/>
                </a:solidFill>
              </a:rPr>
              <a:t>Ef 1:13 </a:t>
            </a:r>
            <a:r>
              <a:rPr lang="pl-PL" sz="2400" i="1" dirty="0" err="1">
                <a:solidFill>
                  <a:srgbClr val="FF0000"/>
                </a:solidFill>
              </a:rPr>
              <a:t>eib</a:t>
            </a:r>
            <a:endParaRPr lang="pl-PL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5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Mój cel na to spotkanie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3773016"/>
          </a:xfrm>
        </p:spPr>
        <p:txBody>
          <a:bodyPr anchor="ctr">
            <a:normAutofit/>
          </a:bodyPr>
          <a:lstStyle/>
          <a:p>
            <a:r>
              <a:rPr lang="pl-PL" i="1" dirty="0"/>
              <a:t>Troszczmy się o siebie nawzajem, aby </a:t>
            </a:r>
            <a:r>
              <a:rPr lang="pl-PL" b="1" i="1" dirty="0"/>
              <a:t>zachęcać się do miłości i do dobrych uczynków</a:t>
            </a:r>
            <a:r>
              <a:rPr lang="pl-PL" i="1" dirty="0"/>
              <a:t>, nie opuszczając naszych wspólnych zebrań, jak się to stało zwyczajem niektórych, ale zachęcajmy się nawzajem, i to tym bardziej, im wyraźniej widzicie, że zbliża się ten dzień.</a:t>
            </a:r>
          </a:p>
          <a:p>
            <a:pPr algn="r"/>
            <a:r>
              <a:rPr lang="pl-PL" sz="2000" dirty="0"/>
              <a:t>(List do Hebrajczyków 10:23-25)</a:t>
            </a:r>
          </a:p>
        </p:txBody>
      </p:sp>
      <p:sp>
        <p:nvSpPr>
          <p:cNvPr id="4" name="PoleTekstowe 3"/>
          <p:cNvSpPr txBox="1"/>
          <p:nvPr/>
        </p:nvSpPr>
        <p:spPr>
          <a:xfrm rot="21236295">
            <a:off x="2320155" y="5154583"/>
            <a:ext cx="5258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C00000"/>
                </a:solidFill>
              </a:rPr>
              <a:t>Dobro</a:t>
            </a:r>
            <a:r>
              <a:rPr lang="pl-PL" sz="2400" dirty="0">
                <a:solidFill>
                  <a:srgbClr val="C00000"/>
                </a:solidFill>
              </a:rPr>
              <a:t> to stan rzeczy, w którym Stwórca chciałby aby się one znajdowały.</a:t>
            </a:r>
          </a:p>
        </p:txBody>
      </p:sp>
      <p:cxnSp>
        <p:nvCxnSpPr>
          <p:cNvPr id="6" name="Łącznik prosty ze strzałką 5"/>
          <p:cNvCxnSpPr/>
          <p:nvPr/>
        </p:nvCxnSpPr>
        <p:spPr>
          <a:xfrm flipH="1">
            <a:off x="2855640" y="3092572"/>
            <a:ext cx="1152128" cy="23042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3719736" y="3092572"/>
            <a:ext cx="129614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25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Moje pojednanie nowe narodzenie</a:t>
            </a:r>
          </a:p>
        </p:txBody>
      </p:sp>
      <p:sp>
        <p:nvSpPr>
          <p:cNvPr id="5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>
                <a:solidFill>
                  <a:srgbClr val="2D3436"/>
                </a:solidFill>
              </a:rPr>
              <a:t>	ZGUBIONE</a:t>
            </a:r>
            <a:endParaRPr lang="pl-PL" sz="2800" b="1" dirty="0">
              <a:solidFill>
                <a:srgbClr val="2D3436"/>
              </a:solidFill>
            </a:endParaRPr>
          </a:p>
        </p:txBody>
      </p:sp>
      <p:sp>
        <p:nvSpPr>
          <p:cNvPr id="6" name="Prostokąt zaokrąglony 10"/>
          <p:cNvSpPr/>
          <p:nvPr/>
        </p:nvSpPr>
        <p:spPr>
          <a:xfrm>
            <a:off x="6106122" y="2420888"/>
            <a:ext cx="4047965" cy="408835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NOWOSTWORZONE</a:t>
            </a:r>
          </a:p>
          <a:p>
            <a:pPr algn="ctr"/>
            <a:endParaRPr lang="pl-PL" sz="2800" b="1" dirty="0">
              <a:solidFill>
                <a:schemeClr val="tx1"/>
              </a:solidFill>
            </a:endParaRPr>
          </a:p>
        </p:txBody>
      </p:sp>
      <p:cxnSp>
        <p:nvCxnSpPr>
          <p:cNvPr id="8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9525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zaokrąglony 10">
            <a:extLst>
              <a:ext uri="{FF2B5EF4-FFF2-40B4-BE49-F238E27FC236}">
                <a16:creationId xmlns:a16="http://schemas.microsoft.com/office/drawing/2014/main" id="{FCA9099A-76F4-474E-B81C-BF2DA243F278}"/>
              </a:ext>
            </a:extLst>
          </p:cNvPr>
          <p:cNvSpPr/>
          <p:nvPr/>
        </p:nvSpPr>
        <p:spPr>
          <a:xfrm>
            <a:off x="6384033" y="3933057"/>
            <a:ext cx="468555" cy="1331775"/>
          </a:xfrm>
          <a:prstGeom prst="roundRect">
            <a:avLst>
              <a:gd name="adj" fmla="val 21442"/>
            </a:avLst>
          </a:prstGeom>
          <a:solidFill>
            <a:srgbClr val="C4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Niemowlak</a:t>
            </a:r>
          </a:p>
        </p:txBody>
      </p:sp>
      <p:sp>
        <p:nvSpPr>
          <p:cNvPr id="10" name="Strzałka w prawo 9">
            <a:extLst>
              <a:ext uri="{FF2B5EF4-FFF2-40B4-BE49-F238E27FC236}">
                <a16:creationId xmlns:a16="http://schemas.microsoft.com/office/drawing/2014/main" id="{844A732B-85F2-B648-9983-1FB402E2AC04}"/>
              </a:ext>
            </a:extLst>
          </p:cNvPr>
          <p:cNvSpPr/>
          <p:nvPr/>
        </p:nvSpPr>
        <p:spPr>
          <a:xfrm>
            <a:off x="4750813" y="4385831"/>
            <a:ext cx="1744330" cy="304611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E8319FF-29EE-6142-92D6-88A88650B4F4}"/>
              </a:ext>
            </a:extLst>
          </p:cNvPr>
          <p:cNvSpPr/>
          <p:nvPr/>
        </p:nvSpPr>
        <p:spPr>
          <a:xfrm>
            <a:off x="125365" y="1872966"/>
            <a:ext cx="9631952" cy="4893647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C00000"/>
                </a:solidFill>
              </a:rPr>
              <a:t>(1) Wy bowiem byliście martwi z powodu waszych upadków i grzechów. (2) Żyliście w nie uwikłani, jak inni w obecnym wieku tego świata. Służyliście władcy sfer powietrznych, który rządzi duchem działającym w nieposłusznych ludziach. (3) Do takich ludzi zresztą my wszyscy niegdyś należeliśmy. Targały nami żądze ciała, jego pragnienia i pomysły — byliśmy z natury warci gniewu, zupełnie tak, jak pozostali. (4) Jednak Bóg, hojny w swym miłosierdziu, kierując się swą wielką miłością do nas, (5) i to martwych z powodu upadków, ożywił nas z Chrystusem. Bo z łaski jesteście zbawieni. (6) On nas wraz z Chrystusem przywrócił do życia i wraz z Nim umieścił na wysokościach nieba. Uczynił to w Chrystusie Jezusie, (7) aby ukazać w nadchodzących wiekach nadzwyczajne bogactwo swojej łaski w dobroci względem nas, właśnie w Chrystusie Jezusie.</a:t>
            </a:r>
          </a:p>
          <a:p>
            <a:r>
              <a:rPr lang="pl-PL" sz="2400" dirty="0">
                <a:solidFill>
                  <a:srgbClr val="C00000"/>
                </a:solidFill>
              </a:rPr>
              <a:t>Ef 2:1-7 EIB </a:t>
            </a:r>
          </a:p>
        </p:txBody>
      </p:sp>
    </p:spTree>
    <p:extLst>
      <p:ext uri="{BB962C8B-B14F-4D97-AF65-F5344CB8AC3E}">
        <p14:creationId xmlns:p14="http://schemas.microsoft.com/office/powerpoint/2010/main" val="3836275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74D729-BD95-1A49-99E7-2A9FAB13C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Gdzie jeszcze opisano nowe narodzenie?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38392F-3BE5-CF45-9A92-15150F2B5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J3:10 ?</a:t>
            </a:r>
          </a:p>
          <a:p>
            <a:r>
              <a:rPr lang="pl-PL" dirty="0"/>
              <a:t>J:3:1-10</a:t>
            </a:r>
          </a:p>
          <a:p>
            <a:endParaRPr lang="pl-PL" dirty="0"/>
          </a:p>
          <a:p>
            <a:r>
              <a:rPr lang="pl-PL" dirty="0"/>
              <a:t>????</a:t>
            </a:r>
          </a:p>
          <a:p>
            <a:r>
              <a:rPr lang="pl-PL" dirty="0" err="1"/>
              <a:t>Jk</a:t>
            </a:r>
            <a:r>
              <a:rPr lang="pl-PL" dirty="0"/>
              <a:t> 1:18</a:t>
            </a:r>
          </a:p>
        </p:txBody>
      </p:sp>
    </p:spTree>
    <p:extLst>
      <p:ext uri="{BB962C8B-B14F-4D97-AF65-F5344CB8AC3E}">
        <p14:creationId xmlns:p14="http://schemas.microsoft.com/office/powerpoint/2010/main" val="34262371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1118FCF5-97AC-9C4C-89AC-C993A6395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307">
            <a:off x="338458" y="195312"/>
            <a:ext cx="5900764" cy="33050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0F97232-FD42-7646-97A8-0B50AC79E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63638">
            <a:off x="502805" y="2585571"/>
            <a:ext cx="6027549" cy="33692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1434573-264A-FB49-9F0C-33FDEEC94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2580">
            <a:off x="4137002" y="1687670"/>
            <a:ext cx="7981996" cy="43538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54D34268-6B0E-B44F-818A-636491926C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000" y="1240725"/>
            <a:ext cx="8128000" cy="20828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1373258D-F6FA-5D4D-BD4C-A6AD8BBFCC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01931">
            <a:off x="920694" y="809949"/>
            <a:ext cx="97663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7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57BCF2-0955-6647-A201-808614FF4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Słowa są ważne!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5C49AC-4BE4-CB42-BA16-BBC5CC0D9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Braterstwo – dygresja o dzieciach Boga:</a:t>
            </a:r>
          </a:p>
          <a:p>
            <a:pPr marL="1143000" lvl="1" indent="-457200"/>
            <a:r>
              <a:rPr lang="pl-PL" dirty="0"/>
              <a:t>Adam – syn Boży</a:t>
            </a:r>
          </a:p>
          <a:p>
            <a:pPr marL="1143000" lvl="1" indent="-457200"/>
            <a:r>
              <a:rPr lang="pl-PL" dirty="0"/>
              <a:t>Istoty ze sfer duchowych – synowie Boży</a:t>
            </a:r>
          </a:p>
          <a:p>
            <a:pPr marL="1143000" lvl="1" indent="-457200"/>
            <a:r>
              <a:rPr lang="pl-PL" dirty="0"/>
              <a:t>diabeł – syn Boży</a:t>
            </a:r>
          </a:p>
          <a:p>
            <a:pPr marL="1143000" lvl="1" indent="-457200"/>
            <a:r>
              <a:rPr lang="pl-PL" dirty="0"/>
              <a:t>każdy człowiek – dziecko Boże</a:t>
            </a:r>
          </a:p>
          <a:p>
            <a:pPr marL="1143000" lvl="1" indent="-457200"/>
            <a:r>
              <a:rPr lang="pl-PL" dirty="0"/>
              <a:t>Jezus – Syn Boży</a:t>
            </a:r>
          </a:p>
          <a:p>
            <a:pPr marL="1143000" lvl="1" indent="-457200"/>
            <a:r>
              <a:rPr lang="pl-PL" dirty="0"/>
              <a:t>osoba nowonarodzona – dziecko Boże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Dziedzictwo - co to znaczy w dzisiejszych czasach?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Nowonarodzone niemowlę </a:t>
            </a:r>
          </a:p>
        </p:txBody>
      </p:sp>
    </p:spTree>
    <p:extLst>
      <p:ext uri="{BB962C8B-B14F-4D97-AF65-F5344CB8AC3E}">
        <p14:creationId xmlns:p14="http://schemas.microsoft.com/office/powerpoint/2010/main" val="26030212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979954-AA35-B24D-B0FC-9F4FC28D1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Temat #3 </a:t>
            </a:r>
            <a:br>
              <a:rPr lang="pl-PL" dirty="0"/>
            </a:br>
            <a:r>
              <a:rPr lang="pl-PL" dirty="0"/>
              <a:t>Ku dorosłości - pożądliwość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4854A02-FE9D-954C-9D79-ECE9D4922A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9547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EE9A47-7136-1248-903A-52AEDEDF9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Dygresja o pożądliwościach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EBC9FEA-E720-A942-BAFD-26A856E936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10546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EA5F788A-81D1-B248-86CC-B89363B2A5B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5BB6C23A-8954-A340-99BD-32728C424DB5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43829D5-ED35-3943-B5EB-59FF48C7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informacyjny</a:t>
            </a:r>
            <a:br>
              <a:rPr lang="pl-PL" dirty="0"/>
            </a:br>
            <a:r>
              <a:rPr lang="pl-PL" dirty="0"/>
              <a:t>Akcent na pożądliwość</a:t>
            </a:r>
          </a:p>
        </p:txBody>
      </p:sp>
    </p:spTree>
    <p:extLst>
      <p:ext uri="{BB962C8B-B14F-4D97-AF65-F5344CB8AC3E}">
        <p14:creationId xmlns:p14="http://schemas.microsoft.com/office/powerpoint/2010/main" val="386648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EA5F788A-81D1-B248-86CC-B89363B2A5B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5BB6C23A-8954-A340-99BD-32728C424DB5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1524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1524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28575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43829D5-ED35-3943-B5EB-59FF48C7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informacyjny</a:t>
            </a:r>
            <a:br>
              <a:rPr lang="pl-PL" dirty="0"/>
            </a:br>
            <a:r>
              <a:rPr lang="pl-PL" dirty="0"/>
              <a:t>Akcent na pożądliwość</a:t>
            </a:r>
          </a:p>
        </p:txBody>
      </p:sp>
    </p:spTree>
    <p:extLst>
      <p:ext uri="{BB962C8B-B14F-4D97-AF65-F5344CB8AC3E}">
        <p14:creationId xmlns:p14="http://schemas.microsoft.com/office/powerpoint/2010/main" val="41049303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979954-AA35-B24D-B0FC-9F4FC28D1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Czytanie #3 </a:t>
            </a:r>
            <a:br>
              <a:rPr lang="pl-PL" dirty="0"/>
            </a:br>
            <a:r>
              <a:rPr lang="pl-PL" dirty="0"/>
              <a:t>Ku dorosłości - pożądliwość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4854A02-FE9D-954C-9D79-ECE9D4922A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83376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694012-58D6-E444-B244-CABCD5BB0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(1:3)</a:t>
            </a:r>
            <a:r>
              <a:rPr lang="pl-PL" dirty="0"/>
              <a:t> Błogosławiony niech będzie Bóg i Ojciec naszego Pana Jezusa Chrystusa, który według swego wielkiego miłosierdzia zrodził nas na nowo do żywej nadziei (…)</a:t>
            </a:r>
          </a:p>
          <a:p>
            <a:r>
              <a:rPr lang="pl-PL" dirty="0"/>
              <a:t>(…)</a:t>
            </a:r>
          </a:p>
          <a:p>
            <a:r>
              <a:rPr lang="pl-PL" baseline="30000" dirty="0"/>
              <a:t>(1:6)</a:t>
            </a:r>
            <a:r>
              <a:rPr lang="pl-PL" dirty="0"/>
              <a:t> Z tego się radujecie, choć teraz na krótko, jeśli trzeba, zasmuceni jesteście z powodu rozmaitych prób (…)</a:t>
            </a:r>
          </a:p>
          <a:p>
            <a:r>
              <a:rPr lang="pl-PL" dirty="0"/>
              <a:t>(…)</a:t>
            </a:r>
          </a:p>
          <a:p>
            <a:r>
              <a:rPr lang="pl-PL" baseline="30000" dirty="0"/>
              <a:t>(1:13)</a:t>
            </a:r>
            <a:r>
              <a:rPr lang="pl-PL" dirty="0"/>
              <a:t> Dlatego </a:t>
            </a:r>
            <a:r>
              <a:rPr lang="pl-PL" u="sng" dirty="0" err="1"/>
              <a:t>przepaszcie</a:t>
            </a:r>
            <a:r>
              <a:rPr lang="pl-PL" u="sng" dirty="0"/>
              <a:t> biodra waszego </a:t>
            </a:r>
            <a:r>
              <a:rPr lang="pl-PL" b="1" u="sng" dirty="0"/>
              <a:t>umysłu</a:t>
            </a:r>
            <a:r>
              <a:rPr lang="pl-PL" u="sng" dirty="0"/>
              <a:t> i bądźcie trzeźwi, pokładając doskonałą nadzieję w łasce</a:t>
            </a:r>
            <a:r>
              <a:rPr lang="pl-PL" dirty="0"/>
              <a:t>, która będzie wam dana przy objawieniu Jezusa Chrystusa. </a:t>
            </a:r>
            <a:r>
              <a:rPr lang="pl-PL" baseline="30000" dirty="0"/>
              <a:t>(1:14)</a:t>
            </a:r>
            <a:r>
              <a:rPr lang="pl-PL" dirty="0"/>
              <a:t> Jak posłuszne </a:t>
            </a:r>
            <a:r>
              <a:rPr lang="pl-PL" b="1" u="sng" dirty="0"/>
              <a:t>dzieci</a:t>
            </a:r>
            <a:r>
              <a:rPr lang="pl-PL" u="sng" dirty="0"/>
              <a:t> nie ulegajcie </a:t>
            </a:r>
            <a:r>
              <a:rPr lang="pl-PL" b="1" u="sng" dirty="0"/>
              <a:t>pożądliwościom</a:t>
            </a:r>
            <a:r>
              <a:rPr lang="pl-PL" dirty="0"/>
              <a:t>, jakie władały wami wcześniej, w czasie waszej nieświadomości </a:t>
            </a:r>
            <a:r>
              <a:rPr lang="pl-PL" baseline="30000" dirty="0"/>
              <a:t>(1:15)</a:t>
            </a:r>
            <a:r>
              <a:rPr lang="pl-PL" dirty="0"/>
              <a:t> lecz jak ten, który was powołał, jest święty, tak i wy bądźcie świętymi we wszelkim waszym postępowaniu </a:t>
            </a:r>
            <a:r>
              <a:rPr lang="pl-PL" baseline="30000" dirty="0"/>
              <a:t>(1:16)</a:t>
            </a:r>
            <a:r>
              <a:rPr lang="pl-PL" dirty="0"/>
              <a:t> gdyż jest napisane: Świętymi bądźcie, bo ja jestem święty. </a:t>
            </a:r>
          </a:p>
          <a:p>
            <a:r>
              <a:rPr lang="pl-PL" dirty="0"/>
              <a:t>(…)</a:t>
            </a:r>
          </a:p>
        </p:txBody>
      </p:sp>
    </p:spTree>
    <p:extLst>
      <p:ext uri="{BB962C8B-B14F-4D97-AF65-F5344CB8AC3E}">
        <p14:creationId xmlns:p14="http://schemas.microsoft.com/office/powerpoint/2010/main" val="3144775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D927D9-0275-8C41-92BD-7F97092F2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Mojej zasady interpretacji Pism: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29DFA5-4AFC-394D-9F30-E2042B94B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#1. Czytam tak jak jest napisane.</a:t>
            </a:r>
          </a:p>
          <a:p>
            <a:r>
              <a:rPr lang="pl-PL" dirty="0"/>
              <a:t>#2. Czytam tekst w kontekście.</a:t>
            </a:r>
          </a:p>
          <a:p>
            <a:r>
              <a:rPr lang="pl-PL" dirty="0"/>
              <a:t>#3. Czytam aby budować swój światopogląd.</a:t>
            </a:r>
          </a:p>
          <a:p>
            <a:r>
              <a:rPr lang="pl-PL" dirty="0"/>
              <a:t>#4. Czytam w obecności Autora.</a:t>
            </a:r>
          </a:p>
          <a:p>
            <a:r>
              <a:rPr lang="pl-PL" dirty="0"/>
              <a:t>#5. Czytam aby się zmienić i zastosować.</a:t>
            </a:r>
          </a:p>
        </p:txBody>
      </p:sp>
    </p:spTree>
    <p:extLst>
      <p:ext uri="{BB962C8B-B14F-4D97-AF65-F5344CB8AC3E}">
        <p14:creationId xmlns:p14="http://schemas.microsoft.com/office/powerpoint/2010/main" val="7612476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042439-A36C-1E42-AEC9-40CD635F9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(…)</a:t>
            </a:r>
          </a:p>
          <a:p>
            <a:r>
              <a:rPr lang="pl-PL" baseline="30000" dirty="0"/>
              <a:t>(2:1)</a:t>
            </a:r>
            <a:r>
              <a:rPr lang="pl-PL" dirty="0"/>
              <a:t> </a:t>
            </a:r>
            <a:r>
              <a:rPr lang="pl-PL" u="sng" dirty="0"/>
              <a:t>Odrzucając więc wszelką złośliwość, wszelki podstęp i obłudę, zazdrość i wszelkie obmowy</a:t>
            </a:r>
            <a:r>
              <a:rPr lang="pl-PL" dirty="0"/>
              <a:t> </a:t>
            </a:r>
            <a:r>
              <a:rPr lang="pl-PL" baseline="30000" dirty="0"/>
              <a:t>(2:2)</a:t>
            </a:r>
            <a:r>
              <a:rPr lang="pl-PL" dirty="0"/>
              <a:t> jak nowo narodzone niemowlęta pragnijcie czystego mleka słowa Bożego, abyście dzięki niemu rośli </a:t>
            </a:r>
            <a:r>
              <a:rPr lang="pl-PL" baseline="30000" dirty="0"/>
              <a:t>(2:3)</a:t>
            </a:r>
            <a:r>
              <a:rPr lang="pl-PL" dirty="0"/>
              <a:t> jeśli tylko zakosztowaliście, że Pan jest dobry. </a:t>
            </a:r>
            <a:r>
              <a:rPr lang="pl-PL" baseline="30000" dirty="0"/>
              <a:t>(2:4)</a:t>
            </a:r>
            <a:r>
              <a:rPr lang="pl-PL" dirty="0"/>
              <a:t> Zbliżając się do niego, do kamienia żywego, odrzuconego wprawdzie przez ludzi, ale przez Boga wybranego i drogocennego.</a:t>
            </a:r>
          </a:p>
          <a:p>
            <a:r>
              <a:rPr lang="pl-PL" baseline="30000" dirty="0"/>
              <a:t>(2:5)</a:t>
            </a:r>
            <a:r>
              <a:rPr lang="pl-PL" dirty="0"/>
              <a:t> I wy sami, jak żywe kamienie, jesteście budowani w duchowy dom, stanowicie święte kapłaństwo, aby składać duchowe ofiary, przyjemne Bogu przez Jezusa Chrystusa. </a:t>
            </a:r>
            <a:r>
              <a:rPr lang="pl-PL" baseline="30000" dirty="0"/>
              <a:t>(2:6)</a:t>
            </a:r>
            <a:r>
              <a:rPr lang="pl-PL" dirty="0"/>
              <a:t> Dlatego mówi Pismo: Oto kładę na Syjonie kamień węgielny, wybrany, drogocenny, a kto w niego wierzy, nie będzie zawstydzony. </a:t>
            </a:r>
          </a:p>
          <a:p>
            <a:r>
              <a:rPr lang="pl-PL" baseline="30000" dirty="0"/>
              <a:t>(2:7)</a:t>
            </a:r>
            <a:r>
              <a:rPr lang="pl-PL" dirty="0"/>
              <a:t> Dla was więc, którzy wierzycie, jest on cenny, dla nieposłusznych zaś ten kamień, który odrzucili budujący, stał się kamieniem węgielnym, </a:t>
            </a:r>
            <a:r>
              <a:rPr lang="pl-PL" baseline="30000" dirty="0"/>
              <a:t>(2:8)</a:t>
            </a:r>
            <a:r>
              <a:rPr lang="pl-PL" dirty="0"/>
              <a:t> kamieniem potknięcia i skałą zgorszenia dla tych, którzy nie wierząc, potykają się o słowo, na co też są przeznaczeni. </a:t>
            </a:r>
          </a:p>
          <a:p>
            <a:r>
              <a:rPr lang="pl-PL" baseline="30000" dirty="0"/>
              <a:t>(2:9)</a:t>
            </a:r>
            <a:r>
              <a:rPr lang="pl-PL" dirty="0"/>
              <a:t> Lecz wy jesteście …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61069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501FDA-BE9F-9F40-B3B6-CC6097449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(2:9)</a:t>
            </a:r>
            <a:r>
              <a:rPr lang="pl-PL" dirty="0"/>
              <a:t> Lecz wy jesteście rodem wybranym, królewskim kapłaństwem, narodem świętym, ludem nabytym, abyście rozgłaszali cnoty tego, który was powołał z ciemności do swej cudownej światłości; </a:t>
            </a:r>
            <a:r>
              <a:rPr lang="pl-PL" baseline="30000" dirty="0"/>
              <a:t>(2:10)</a:t>
            </a:r>
            <a:r>
              <a:rPr lang="pl-PL" dirty="0"/>
              <a:t> Wy, którzy kiedyś nie byliście ludem, teraz jesteście ludem Bożym, wy, którzy kiedyś nie dostąpiliście miłosierdzia, teraz miłosierdzia dostąpiliście. </a:t>
            </a:r>
          </a:p>
          <a:p>
            <a:r>
              <a:rPr lang="pl-PL" baseline="30000" dirty="0"/>
              <a:t>(2:11)</a:t>
            </a:r>
            <a:r>
              <a:rPr lang="pl-PL" dirty="0"/>
              <a:t> Umiłowani, proszę was, abyście jak </a:t>
            </a:r>
            <a:r>
              <a:rPr lang="pl-PL" b="1" dirty="0"/>
              <a:t>obcy</a:t>
            </a:r>
            <a:r>
              <a:rPr lang="pl-PL" dirty="0"/>
              <a:t> i </a:t>
            </a:r>
            <a:r>
              <a:rPr lang="pl-PL" b="1" dirty="0"/>
              <a:t>goście</a:t>
            </a:r>
            <a:r>
              <a:rPr lang="pl-PL" dirty="0"/>
              <a:t> </a:t>
            </a:r>
            <a:r>
              <a:rPr lang="pl-PL" u="sng" dirty="0"/>
              <a:t>powstrzymywali się od </a:t>
            </a:r>
            <a:r>
              <a:rPr lang="pl-PL" b="1" u="sng" dirty="0"/>
              <a:t>cielesnych</a:t>
            </a:r>
            <a:r>
              <a:rPr lang="pl-PL" u="sng" dirty="0"/>
              <a:t> </a:t>
            </a:r>
            <a:r>
              <a:rPr lang="pl-PL" b="1" u="sng" dirty="0"/>
              <a:t>pożądliwości</a:t>
            </a:r>
            <a:r>
              <a:rPr lang="pl-PL" dirty="0"/>
              <a:t>, które walczą przeciwko duszy. </a:t>
            </a:r>
            <a:r>
              <a:rPr lang="pl-PL" baseline="30000" dirty="0"/>
              <a:t>(2:12)</a:t>
            </a:r>
            <a:r>
              <a:rPr lang="pl-PL" dirty="0"/>
              <a:t> </a:t>
            </a:r>
            <a:r>
              <a:rPr lang="pl-PL" u="sng" dirty="0"/>
              <a:t>Postępujcie wśród pogan nienagannie</a:t>
            </a:r>
            <a:r>
              <a:rPr lang="pl-PL" dirty="0"/>
              <a:t>, aby ci, którzy oczerniają was jako złoczyńców, przypatrując się waszym dobrym uczynkom, chwalili Boga w dniu nawiedzenia.</a:t>
            </a:r>
          </a:p>
          <a:p>
            <a:r>
              <a:rPr lang="pl-PL" dirty="0"/>
              <a:t>(…)</a:t>
            </a:r>
          </a:p>
          <a:p>
            <a:r>
              <a:rPr lang="pl-PL" baseline="30000" dirty="0"/>
              <a:t>(4:1)</a:t>
            </a:r>
            <a:r>
              <a:rPr lang="pl-PL" dirty="0"/>
              <a:t> Skoro więc Chrystus cierpiał za nas w ciele, wy również </a:t>
            </a:r>
            <a:r>
              <a:rPr lang="pl-PL" u="sng" dirty="0"/>
              <a:t>uzbrójcie się tą samą myślą</a:t>
            </a:r>
            <a:r>
              <a:rPr lang="pl-PL" dirty="0"/>
              <a:t>, że ten, kto cierpiał w ciele, zaprzestał grzechu </a:t>
            </a:r>
            <a:r>
              <a:rPr lang="pl-PL" baseline="30000" dirty="0"/>
              <a:t>(4:2)</a:t>
            </a:r>
            <a:r>
              <a:rPr lang="pl-PL" dirty="0"/>
              <a:t> </a:t>
            </a:r>
            <a:r>
              <a:rPr lang="pl-PL" u="sng" dirty="0"/>
              <a:t>aby żyć </a:t>
            </a:r>
            <a:r>
              <a:rPr lang="pl-PL" b="1" u="sng" dirty="0"/>
              <a:t>resztę czasu w ciele</a:t>
            </a:r>
            <a:r>
              <a:rPr lang="pl-PL" u="sng" dirty="0"/>
              <a:t> już nie dla ludzkich pożądliwości, lecz dla woli Boga</a:t>
            </a:r>
            <a:r>
              <a:rPr lang="pl-PL" dirty="0"/>
              <a:t>. </a:t>
            </a:r>
            <a:r>
              <a:rPr lang="pl-PL" baseline="30000" dirty="0"/>
              <a:t>(4:3)</a:t>
            </a:r>
            <a:r>
              <a:rPr lang="pl-PL" dirty="0"/>
              <a:t> Wystarczy nam bowiem, że w minionym okresie życia spełnialiśmy zachcianki pogan, żyjąc w rozpuście, pożądliwościach, pijaństwie, biesiadach, pijatykach i niegodziwym bałwochwalstwie. </a:t>
            </a:r>
            <a:r>
              <a:rPr lang="pl-PL" baseline="30000" dirty="0"/>
              <a:t>(4:4)</a:t>
            </a:r>
            <a:r>
              <a:rPr lang="pl-PL" dirty="0"/>
              <a:t> Dlatego dziwią się, że nie nurzacie się z nimi w tym samym zalewie rozpusty, i źle o was mówią. </a:t>
            </a:r>
            <a:r>
              <a:rPr lang="pl-PL" baseline="30000" dirty="0"/>
              <a:t>(4:5)</a:t>
            </a:r>
            <a:r>
              <a:rPr lang="pl-PL" dirty="0"/>
              <a:t> Zdadzą oni sprawę temu, który gotowy jest sądzić żywych i umarłych. </a:t>
            </a:r>
            <a:r>
              <a:rPr lang="pl-PL" baseline="30000" dirty="0"/>
              <a:t>(4:6)</a:t>
            </a:r>
            <a:r>
              <a:rPr lang="pl-PL" dirty="0"/>
              <a:t> Dlatego bowiem i umarłym głoszono ewangelię, aby byli sądzeni według ludzi w ciele, ale żyli według Boga w duchu. </a:t>
            </a:r>
            <a:r>
              <a:rPr lang="pl-PL" baseline="30000" dirty="0"/>
              <a:t>(4:7)</a:t>
            </a:r>
            <a:r>
              <a:rPr lang="pl-PL" dirty="0"/>
              <a:t> Zbliża się zaś koniec wszystkiego. </a:t>
            </a:r>
            <a:r>
              <a:rPr lang="pl-PL" u="sng" dirty="0"/>
              <a:t>Bądźcie więc </a:t>
            </a:r>
            <a:r>
              <a:rPr lang="pl-PL" b="1" u="sng" dirty="0"/>
              <a:t>trzeźwi</a:t>
            </a:r>
            <a:r>
              <a:rPr lang="pl-PL" dirty="0"/>
              <a:t> i </a:t>
            </a:r>
            <a:r>
              <a:rPr lang="pl-PL" b="1" dirty="0"/>
              <a:t>czujni</a:t>
            </a:r>
            <a:r>
              <a:rPr lang="pl-PL" dirty="0"/>
              <a:t> w modlitwie.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23421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14665F-A776-C846-B398-083BD253F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Dygresja o dzieciach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E57AC9-7AA0-274D-8A3B-9F51D122D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Kierowanie się odczuciami (pożądliwość)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Kiedy się to kończy?</a:t>
            </a:r>
          </a:p>
        </p:txBody>
      </p:sp>
    </p:spTree>
    <p:extLst>
      <p:ext uri="{BB962C8B-B14F-4D97-AF65-F5344CB8AC3E}">
        <p14:creationId xmlns:p14="http://schemas.microsoft.com/office/powerpoint/2010/main" val="37249200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BEBD61-9D9A-714F-AEAC-18BF996F3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1163838" cy="2852737"/>
          </a:xfrm>
        </p:spPr>
        <p:txBody>
          <a:bodyPr/>
          <a:lstStyle/>
          <a:p>
            <a:r>
              <a:rPr lang="pl-PL" dirty="0"/>
              <a:t>Temat #4</a:t>
            </a:r>
            <a:br>
              <a:rPr lang="pl-PL" dirty="0"/>
            </a:br>
            <a:r>
              <a:rPr lang="pl-PL" dirty="0"/>
              <a:t>Ku dorosłości - trzeźwość i myślenie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59DB20E-F36E-934A-B6D1-C84BCA52C7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29884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EE9A47-7136-1248-903A-52AEDEDF9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Dygresja o zmianach w myśleniu </a:t>
            </a:r>
            <a:br>
              <a:rPr lang="pl-PL" dirty="0"/>
            </a:br>
            <a:r>
              <a:rPr lang="pl-PL" dirty="0"/>
              <a:t>po nowym narodzeniu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EBC9FEA-E720-A942-BAFD-26A856E936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77356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EA5F788A-81D1-B248-86CC-B89363B2A5B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5BB6C23A-8954-A340-99BD-32728C424DB5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43829D5-ED35-3943-B5EB-59FF48C7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informacyjny człowieka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245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informacyjny człowieka </a:t>
            </a:r>
            <a:br>
              <a:rPr lang="pl-PL" dirty="0"/>
            </a:br>
            <a:endParaRPr lang="pl-PL" dirty="0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BD6851CE-3732-C14C-8F24-D5DFD90F752C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221A28E6-AAC5-434D-BD81-3A9397CD3F63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</p:spTree>
    <p:extLst>
      <p:ext uri="{BB962C8B-B14F-4D97-AF65-F5344CB8AC3E}">
        <p14:creationId xmlns:p14="http://schemas.microsoft.com/office/powerpoint/2010/main" val="41353393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Teistyczny model człowieka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14903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350565" y="2089278"/>
            <a:ext cx="653954" cy="753194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Teistyczny model człowieka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8522B441-EA39-B44F-A8A2-09FEF9C085AF}"/>
              </a:ext>
            </a:extLst>
          </p:cNvPr>
          <p:cNvSpPr txBox="1"/>
          <p:nvPr/>
        </p:nvSpPr>
        <p:spPr>
          <a:xfrm>
            <a:off x="8547495" y="353583"/>
            <a:ext cx="3642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Duch Święty </a:t>
            </a:r>
            <a:br>
              <a:rPr lang="pl-PL" dirty="0"/>
            </a:br>
            <a:r>
              <a:rPr lang="pl-PL" dirty="0"/>
              <a:t>przypomina i przekonuje </a:t>
            </a:r>
            <a:br>
              <a:rPr lang="pl-PL" dirty="0"/>
            </a:br>
            <a:r>
              <a:rPr lang="pl-PL" dirty="0"/>
              <a:t>   o grzechu, </a:t>
            </a:r>
          </a:p>
          <a:p>
            <a:pPr algn="l"/>
            <a:r>
              <a:rPr lang="pl-PL" dirty="0"/>
              <a:t>      o sprawiedliwości </a:t>
            </a:r>
            <a:br>
              <a:rPr lang="pl-PL" dirty="0"/>
            </a:br>
            <a:r>
              <a:rPr lang="pl-PL" dirty="0"/>
              <a:t>         i o sądzie</a:t>
            </a:r>
          </a:p>
        </p:txBody>
      </p:sp>
    </p:spTree>
    <p:extLst>
      <p:ext uri="{BB962C8B-B14F-4D97-AF65-F5344CB8AC3E}">
        <p14:creationId xmlns:p14="http://schemas.microsoft.com/office/powerpoint/2010/main" val="317879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2" name="Owal 29">
            <a:extLst>
              <a:ext uri="{FF2B5EF4-FFF2-40B4-BE49-F238E27FC236}">
                <a16:creationId xmlns:a16="http://schemas.microsoft.com/office/drawing/2014/main" id="{05D088F8-9864-3F41-AE80-AB3458FE2853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Człowiek z Duchem Świętym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DC8AAB19-2ACC-824F-9207-2784630FAF1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1C55A575-141F-FB4B-B902-FF68DFE73A38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</p:spTree>
    <p:extLst>
      <p:ext uri="{BB962C8B-B14F-4D97-AF65-F5344CB8AC3E}">
        <p14:creationId xmlns:p14="http://schemas.microsoft.com/office/powerpoint/2010/main" val="467071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D1C073-77F7-424D-9D38-A08718F1B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Wierzę, że człowiek jest </a:t>
            </a:r>
            <a:r>
              <a:rPr lang="pl-PL" dirty="0" err="1"/>
              <a:t>trójjedyny</a:t>
            </a:r>
            <a:r>
              <a:rPr lang="pl-PL" dirty="0"/>
              <a:t>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E515539-66B4-BB43-ABE2-8C2B10BCB4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7898" y="1825625"/>
            <a:ext cx="4216203" cy="4351338"/>
          </a:xfrm>
        </p:spPr>
      </p:pic>
    </p:spTree>
    <p:extLst>
      <p:ext uri="{BB962C8B-B14F-4D97-AF65-F5344CB8AC3E}">
        <p14:creationId xmlns:p14="http://schemas.microsoft.com/office/powerpoint/2010/main" val="37715362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2" name="Owal 29">
            <a:extLst>
              <a:ext uri="{FF2B5EF4-FFF2-40B4-BE49-F238E27FC236}">
                <a16:creationId xmlns:a16="http://schemas.microsoft.com/office/drawing/2014/main" id="{05D088F8-9864-3F41-AE80-AB3458FE2853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Łuk 59">
            <a:extLst>
              <a:ext uri="{FF2B5EF4-FFF2-40B4-BE49-F238E27FC236}">
                <a16:creationId xmlns:a16="http://schemas.microsoft.com/office/drawing/2014/main" id="{CDFF5090-DB48-1847-8C5A-580F19024823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437657" y="2071799"/>
            <a:ext cx="1399478" cy="2283697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Człowiek duchowy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B2FEB9E1-9504-EF44-849B-8A794D9EABA6}"/>
              </a:ext>
            </a:extLst>
          </p:cNvPr>
          <p:cNvSpPr txBox="1"/>
          <p:nvPr/>
        </p:nvSpPr>
        <p:spPr>
          <a:xfrm>
            <a:off x="4553808" y="1636190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r>
              <a:rPr lang="pl-PL" dirty="0"/>
              <a:t>objawienie</a:t>
            </a:r>
          </a:p>
          <a:p>
            <a:r>
              <a:rPr lang="pl-PL" dirty="0"/>
              <a:t>inspiracja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DC8AAB19-2ACC-824F-9207-2784630FAF1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1C55A575-141F-FB4B-B902-FF68DFE73A38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87B74262-BECF-5C4F-857D-C2C66DA2B2C5}"/>
              </a:ext>
            </a:extLst>
          </p:cNvPr>
          <p:cNvCxnSpPr>
            <a:cxnSpLocks/>
          </p:cNvCxnSpPr>
          <p:nvPr/>
        </p:nvCxnSpPr>
        <p:spPr>
          <a:xfrm flipH="1">
            <a:off x="8171110" y="2032925"/>
            <a:ext cx="450446" cy="735046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6542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BEBD61-9D9A-714F-AEAC-18BF996F3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1132843" cy="2852737"/>
          </a:xfrm>
        </p:spPr>
        <p:txBody>
          <a:bodyPr>
            <a:normAutofit/>
          </a:bodyPr>
          <a:lstStyle/>
          <a:p>
            <a:r>
              <a:rPr lang="pl-PL" dirty="0"/>
              <a:t>Czytanie #4</a:t>
            </a:r>
            <a:br>
              <a:rPr lang="pl-PL" dirty="0"/>
            </a:br>
            <a:r>
              <a:rPr lang="pl-PL" dirty="0"/>
              <a:t>Ku dorosłości - trzeźwość i myślenie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59DB20E-F36E-934A-B6D1-C84BCA52C7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52018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3ADF021E-48DC-1545-A0BA-C27F8A112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(1:13)</a:t>
            </a:r>
            <a:r>
              <a:rPr lang="pl-PL" dirty="0"/>
              <a:t> Dlatego </a:t>
            </a:r>
            <a:r>
              <a:rPr lang="pl-PL" u="sng" dirty="0" err="1"/>
              <a:t>przepaszcie</a:t>
            </a:r>
            <a:r>
              <a:rPr lang="pl-PL" u="sng" dirty="0"/>
              <a:t> biodra waszego </a:t>
            </a:r>
            <a:r>
              <a:rPr lang="pl-PL" b="1" u="sng" dirty="0"/>
              <a:t>umysłu</a:t>
            </a:r>
            <a:r>
              <a:rPr lang="pl-PL" dirty="0"/>
              <a:t> i </a:t>
            </a:r>
            <a:r>
              <a:rPr lang="pl-PL" u="sng" dirty="0"/>
              <a:t>bądźcie </a:t>
            </a:r>
            <a:r>
              <a:rPr lang="pl-PL" b="1" u="sng" dirty="0"/>
              <a:t>trzeźwi</a:t>
            </a:r>
            <a:r>
              <a:rPr lang="pl-PL" dirty="0"/>
              <a:t>, </a:t>
            </a:r>
            <a:r>
              <a:rPr lang="pl-PL" u="sng" dirty="0"/>
              <a:t>pokładając doskonałą nadzieję w łasce</a:t>
            </a:r>
            <a:r>
              <a:rPr lang="pl-PL" dirty="0"/>
              <a:t>, która będzie wam dana przy objawieniu Jezusa Chrystusa. </a:t>
            </a:r>
            <a:r>
              <a:rPr lang="pl-PL" baseline="30000" dirty="0"/>
              <a:t>(1:14)</a:t>
            </a:r>
            <a:r>
              <a:rPr lang="pl-PL" dirty="0"/>
              <a:t> Jak posłuszne dzieci nie ulegajcie pożądliwościom, jakie władały wami wcześniej, </a:t>
            </a:r>
            <a:r>
              <a:rPr lang="pl-PL" u="sng" dirty="0"/>
              <a:t>w czasie waszej </a:t>
            </a:r>
            <a:r>
              <a:rPr lang="pl-PL" b="1" u="sng" dirty="0"/>
              <a:t>nieświadomości</a:t>
            </a:r>
            <a:r>
              <a:rPr lang="pl-PL" dirty="0"/>
              <a:t> </a:t>
            </a:r>
            <a:r>
              <a:rPr lang="pl-PL" baseline="30000" dirty="0"/>
              <a:t>(1:15)</a:t>
            </a:r>
            <a:r>
              <a:rPr lang="pl-PL" dirty="0"/>
              <a:t> lecz jak ten, który was powołał, jest święty, tak i wy bądźcie świętymi we wszelkim waszym postępowaniu </a:t>
            </a:r>
            <a:r>
              <a:rPr lang="pl-PL" baseline="30000" dirty="0"/>
              <a:t>(1:16)</a:t>
            </a:r>
            <a:r>
              <a:rPr lang="pl-PL" dirty="0"/>
              <a:t> gdyż jest napisane: Świętymi bądźcie, bo ja jestem święty. </a:t>
            </a:r>
          </a:p>
          <a:p>
            <a:r>
              <a:rPr lang="pl-PL" baseline="30000" dirty="0"/>
              <a:t>(1:17)</a:t>
            </a:r>
            <a:r>
              <a:rPr lang="pl-PL" dirty="0"/>
              <a:t> A jeżeli Ojcem nazywacie tego, który bez względu na osobę sądzi każdego według uczynków, spędzajcie czas waszego pielgrzymowania w bojaźni </a:t>
            </a:r>
            <a:r>
              <a:rPr lang="pl-PL" baseline="30000" dirty="0"/>
              <a:t>(1:18)</a:t>
            </a:r>
            <a:r>
              <a:rPr lang="pl-PL" dirty="0"/>
              <a:t> wiedząc, że nie tym, co zniszczalne, srebrem lub złotem, zostaliście wykupieni z waszego </a:t>
            </a:r>
            <a:r>
              <a:rPr lang="pl-PL" b="1" dirty="0"/>
              <a:t>marnego postępowania</a:t>
            </a:r>
            <a:r>
              <a:rPr lang="pl-PL" dirty="0"/>
              <a:t> przekazanego przez ojców </a:t>
            </a:r>
            <a:r>
              <a:rPr lang="pl-PL" baseline="30000" dirty="0"/>
              <a:t>(1:19)</a:t>
            </a:r>
            <a:r>
              <a:rPr lang="pl-PL" dirty="0"/>
              <a:t> lecz drogą krwią Chrystusa jako baranka niewinnego i nieskalanego </a:t>
            </a:r>
            <a:r>
              <a:rPr lang="pl-PL" baseline="30000" dirty="0"/>
              <a:t>(1:20)</a:t>
            </a:r>
            <a:r>
              <a:rPr lang="pl-PL" dirty="0"/>
              <a:t> </a:t>
            </a:r>
            <a:r>
              <a:rPr lang="pl-PL" u="sng" dirty="0"/>
              <a:t>przeznaczonego do tego </a:t>
            </a:r>
            <a:r>
              <a:rPr lang="pl-PL" b="1" u="sng" dirty="0"/>
              <a:t>przed założeniem świata</a:t>
            </a:r>
            <a:r>
              <a:rPr lang="pl-PL" u="sng" dirty="0"/>
              <a:t>, a objawionego w </a:t>
            </a:r>
            <a:r>
              <a:rPr lang="pl-PL" b="1" u="sng" dirty="0"/>
              <a:t>czasach ostatecznych</a:t>
            </a:r>
            <a:r>
              <a:rPr lang="pl-PL" u="sng" dirty="0"/>
              <a:t> ze względu na was.</a:t>
            </a:r>
            <a:r>
              <a:rPr lang="pl-PL" dirty="0"/>
              <a:t> </a:t>
            </a:r>
          </a:p>
          <a:p>
            <a:r>
              <a:rPr lang="pl-PL" baseline="30000" dirty="0"/>
              <a:t>(1:21)</a:t>
            </a:r>
            <a:r>
              <a:rPr lang="pl-PL" dirty="0"/>
              <a:t> Wy przez niego uwierzyliście w Boga, który go wskrzesił z martwych i dał mu chwałę, aby wasza wiara i nadzieja były w Bogu.</a:t>
            </a:r>
          </a:p>
          <a:p>
            <a:r>
              <a:rPr lang="pl-PL" dirty="0"/>
              <a:t>(…)</a:t>
            </a:r>
          </a:p>
        </p:txBody>
      </p:sp>
    </p:spTree>
    <p:extLst>
      <p:ext uri="{BB962C8B-B14F-4D97-AF65-F5344CB8AC3E}">
        <p14:creationId xmlns:p14="http://schemas.microsoft.com/office/powerpoint/2010/main" val="14758001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3ADF021E-48DC-1545-A0BA-C27F8A112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(…)</a:t>
            </a:r>
          </a:p>
          <a:p>
            <a:r>
              <a:rPr lang="pl-PL" baseline="30000" dirty="0"/>
              <a:t>(4:1)</a:t>
            </a:r>
            <a:r>
              <a:rPr lang="pl-PL" dirty="0"/>
              <a:t> Skoro więc Chrystus cierpiał za nas w ciele, wy również </a:t>
            </a:r>
            <a:r>
              <a:rPr lang="pl-PL" u="sng" dirty="0"/>
              <a:t>uzbrójcie się tą samą </a:t>
            </a:r>
            <a:r>
              <a:rPr lang="pl-PL" b="1" u="sng" dirty="0"/>
              <a:t>myślą</a:t>
            </a:r>
            <a:r>
              <a:rPr lang="pl-PL" dirty="0"/>
              <a:t>, że ten, kto cierpiał w ciele, zaprzestał grzechu </a:t>
            </a:r>
            <a:r>
              <a:rPr lang="pl-PL" baseline="30000" dirty="0"/>
              <a:t>(4:2)</a:t>
            </a:r>
            <a:r>
              <a:rPr lang="pl-PL" dirty="0"/>
              <a:t> </a:t>
            </a:r>
            <a:r>
              <a:rPr lang="pl-PL" u="sng" dirty="0"/>
              <a:t>aby żyć </a:t>
            </a:r>
            <a:r>
              <a:rPr lang="pl-PL" b="1" u="sng" dirty="0"/>
              <a:t>resztę czasu</a:t>
            </a:r>
            <a:r>
              <a:rPr lang="pl-PL" u="sng" dirty="0"/>
              <a:t> w ciele już nie dla ludzkich pożądliwości, lecz dla </a:t>
            </a:r>
            <a:r>
              <a:rPr lang="pl-PL" b="1" u="sng" dirty="0"/>
              <a:t>woli</a:t>
            </a:r>
            <a:r>
              <a:rPr lang="pl-PL" u="sng" dirty="0"/>
              <a:t> Boga</a:t>
            </a:r>
            <a:r>
              <a:rPr lang="pl-PL" dirty="0"/>
              <a:t>. </a:t>
            </a:r>
            <a:r>
              <a:rPr lang="pl-PL" baseline="30000" dirty="0"/>
              <a:t>(4:3)</a:t>
            </a:r>
            <a:r>
              <a:rPr lang="pl-PL" dirty="0"/>
              <a:t> Wystarczy nam bowiem, że w minionym okresie życia spełnialiśmy zachcianki pogan, żyjąc w rozpuście, pożądliwościach, pijaństwie, biesiadach, pijatykach i niegodziwym bałwochwalstwie. </a:t>
            </a:r>
            <a:r>
              <a:rPr lang="pl-PL" baseline="30000" dirty="0"/>
              <a:t>(4:4)</a:t>
            </a:r>
            <a:r>
              <a:rPr lang="pl-PL" dirty="0"/>
              <a:t> Dlatego dziwią się, że nie nurzacie się z nimi w tym samym zalewie rozpusty, i źle o was mówią. </a:t>
            </a:r>
            <a:r>
              <a:rPr lang="pl-PL" baseline="30000" dirty="0"/>
              <a:t>(4:5)</a:t>
            </a:r>
            <a:r>
              <a:rPr lang="pl-PL" dirty="0"/>
              <a:t> Zdadzą oni sprawę temu, który gotowy jest sądzić żywych i umarłych. </a:t>
            </a:r>
            <a:r>
              <a:rPr lang="pl-PL" baseline="30000" dirty="0"/>
              <a:t>(4:6)</a:t>
            </a:r>
            <a:r>
              <a:rPr lang="pl-PL" dirty="0"/>
              <a:t> Dlatego bowiem i umarłym głoszono ewangelię, aby byli sądzeni według ludzi w ciele, ale żyli według Boga w duchu. </a:t>
            </a:r>
            <a:r>
              <a:rPr lang="pl-PL" baseline="30000" dirty="0"/>
              <a:t>(4:7)</a:t>
            </a:r>
            <a:r>
              <a:rPr lang="pl-PL" dirty="0"/>
              <a:t> Zbliża się zaś koniec wszystkiego. </a:t>
            </a:r>
            <a:r>
              <a:rPr lang="pl-PL" u="sng" dirty="0"/>
              <a:t>Bądźcie więc </a:t>
            </a:r>
            <a:r>
              <a:rPr lang="pl-PL" b="1" u="sng" dirty="0"/>
              <a:t>trzeźwi</a:t>
            </a:r>
            <a:r>
              <a:rPr lang="pl-PL" dirty="0"/>
              <a:t> i </a:t>
            </a:r>
            <a:r>
              <a:rPr lang="pl-PL" b="1" dirty="0"/>
              <a:t>czujni</a:t>
            </a:r>
            <a:r>
              <a:rPr lang="pl-PL" dirty="0"/>
              <a:t> w modlitwie. </a:t>
            </a:r>
          </a:p>
        </p:txBody>
      </p:sp>
    </p:spTree>
    <p:extLst>
      <p:ext uri="{BB962C8B-B14F-4D97-AF65-F5344CB8AC3E}">
        <p14:creationId xmlns:p14="http://schemas.microsoft.com/office/powerpoint/2010/main" val="35177688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25C085-EA9B-8E4E-98DC-34D9DE208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Aby myśleć 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32EAA2-8F6B-6244-A3D7-80A617415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Dobrze jest rozumieć</a:t>
            </a:r>
          </a:p>
          <a:p>
            <a:pPr lvl="1" indent="0">
              <a:buNone/>
            </a:pPr>
            <a:r>
              <a:rPr lang="pl-PL" dirty="0"/>
              <a:t>Logika, słowa, …</a:t>
            </a:r>
          </a:p>
          <a:p>
            <a:pPr lvl="1" indent="0">
              <a:buNone/>
            </a:pPr>
            <a:r>
              <a:rPr lang="pl-PL" dirty="0"/>
              <a:t>Tak tak, nie nie.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Dobrze jest wiedzieć</a:t>
            </a:r>
          </a:p>
          <a:p>
            <a:pPr lvl="1" indent="0">
              <a:buNone/>
            </a:pPr>
            <a:r>
              <a:rPr lang="pl-PL" dirty="0"/>
              <a:t>Co będę robił za 150 lat? </a:t>
            </a:r>
            <a:r>
              <a:rPr lang="pl-PL" dirty="0">
                <a:sym typeface="Wingdings" pitchFamily="2" charset="2"/>
              </a:rPr>
              <a:t> plan dziejów, eschatologia</a:t>
            </a:r>
          </a:p>
          <a:p>
            <a:pPr lvl="1" indent="0">
              <a:buNone/>
            </a:pPr>
            <a:r>
              <a:rPr lang="pl-PL" dirty="0">
                <a:sym typeface="Wingdings" pitchFamily="2" charset="2"/>
              </a:rPr>
              <a:t>Prawo, zasady Królestwa Bożego</a:t>
            </a:r>
          </a:p>
          <a:p>
            <a:pPr lvl="1" indent="0">
              <a:buNone/>
            </a:pPr>
            <a:r>
              <a:rPr lang="pl-PL" dirty="0">
                <a:sym typeface="Wingdings" pitchFamily="2" charset="2"/>
              </a:rPr>
              <a:t>Charakter Boga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sym typeface="Wingdings" pitchFamily="2" charset="2"/>
              </a:rPr>
              <a:t>Dobrze jest znać wolę Boga</a:t>
            </a:r>
          </a:p>
          <a:p>
            <a:pPr lvl="1" indent="0">
              <a:buNone/>
            </a:pPr>
            <a:r>
              <a:rPr lang="pl-PL" dirty="0">
                <a:sym typeface="Wingdings" pitchFamily="2" charset="2"/>
              </a:rPr>
              <a:t> </a:t>
            </a:r>
            <a:r>
              <a:rPr lang="pl-PL" dirty="0" err="1">
                <a:sym typeface="Wingdings" pitchFamily="2" charset="2"/>
              </a:rPr>
              <a:t>Rz</a:t>
            </a:r>
            <a:r>
              <a:rPr lang="pl-PL" dirty="0">
                <a:sym typeface="Wingdings" pitchFamily="2" charset="2"/>
              </a:rPr>
              <a:t> 12:1n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26369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BEBD61-9D9A-714F-AEAC-18BF996F3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Temat #5</a:t>
            </a:r>
            <a:br>
              <a:rPr lang="pl-PL" dirty="0"/>
            </a:br>
            <a:r>
              <a:rPr lang="pl-PL" dirty="0"/>
              <a:t>Ku dojrzałości - miłość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59DB20E-F36E-934A-B6D1-C84BCA52C7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91572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3FCCE1-313A-6B4E-8FEE-3F92E589B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Miłość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3FC6B68-D617-4A49-87C2-CE248236D9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b="1" dirty="0"/>
              <a:t>Miłość</a:t>
            </a:r>
            <a:r>
              <a:rPr lang="pl-PL" dirty="0"/>
              <a:t> to relacja między osobami, zakładająca czynienie drugiej osobie dobra. Czasami miłość wymaga ofiary.</a:t>
            </a:r>
          </a:p>
          <a:p>
            <a:pPr marL="514350" indent="-514350">
              <a:buFont typeface="+mj-lt"/>
              <a:buAutoNum type="arabicPeriod"/>
            </a:pPr>
            <a:r>
              <a:rPr lang="pl-PL" b="1" dirty="0"/>
              <a:t>Miłość</a:t>
            </a:r>
            <a:r>
              <a:rPr lang="pl-PL" dirty="0"/>
              <a:t> to przyjemny stan emocji wywołany bliskością drugiej osoby.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23FDFC10-A420-8448-95F9-6BFC946CB6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dirty="0"/>
              <a:t>Arystoteles: najwyższą formą miłości jest polityka. Polityka, czyli świadome wpływanie na życie ludzi dla dobra wspólnego, czyli również ich szczęścia czy też dobra.</a:t>
            </a:r>
          </a:p>
        </p:txBody>
      </p:sp>
    </p:spTree>
    <p:extLst>
      <p:ext uri="{BB962C8B-B14F-4D97-AF65-F5344CB8AC3E}">
        <p14:creationId xmlns:p14="http://schemas.microsoft.com/office/powerpoint/2010/main" val="3269836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C656CA-8C5C-9645-AC03-DBD96E968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8612AE-E07A-B147-9BAB-69EF410832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b="1" dirty="0"/>
              <a:t>Dobro</a:t>
            </a:r>
            <a:r>
              <a:rPr lang="pl-PL" dirty="0"/>
              <a:t> to stan rzeczy zgodny z zamysłem Boga.</a:t>
            </a:r>
          </a:p>
          <a:p>
            <a:pPr marL="514350" indent="-514350">
              <a:buAutoNum type="arabicPeriod"/>
            </a:pPr>
            <a:endParaRPr lang="pl-PL" dirty="0"/>
          </a:p>
          <a:p>
            <a:pPr marL="514350" indent="-514350">
              <a:buAutoNum type="arabicPeriod"/>
            </a:pPr>
            <a:r>
              <a:rPr lang="pl-PL" b="1" dirty="0"/>
              <a:t>Miłość</a:t>
            </a:r>
            <a:r>
              <a:rPr lang="pl-PL" dirty="0"/>
              <a:t> to decyzja o postawie zakładającej dobro drugiej osoby.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B6DB931-095D-2D4E-AC16-1C5D675E3C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82248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61B7E1-2407-D14D-B648-1638E274B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 miłości w młodości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6D9547-9888-5045-BB74-308C1B716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Jak to się ma miłość do niemowlaków, do dzieci, młodzieńców, dorosłych, do starszych?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2EB9AB13-D0D2-D440-89DE-1642F6B69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527251"/>
              </p:ext>
            </p:extLst>
          </p:nvPr>
        </p:nvGraphicFramePr>
        <p:xfrm>
          <a:off x="1538514" y="2873828"/>
          <a:ext cx="9927771" cy="3730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9257">
                  <a:extLst>
                    <a:ext uri="{9D8B030D-6E8A-4147-A177-3AD203B41FA5}">
                      <a16:colId xmlns:a16="http://schemas.microsoft.com/office/drawing/2014/main" val="1355785330"/>
                    </a:ext>
                  </a:extLst>
                </a:gridCol>
                <a:gridCol w="3309257">
                  <a:extLst>
                    <a:ext uri="{9D8B030D-6E8A-4147-A177-3AD203B41FA5}">
                      <a16:colId xmlns:a16="http://schemas.microsoft.com/office/drawing/2014/main" val="3851398275"/>
                    </a:ext>
                  </a:extLst>
                </a:gridCol>
                <a:gridCol w="3309257">
                  <a:extLst>
                    <a:ext uri="{9D8B030D-6E8A-4147-A177-3AD203B41FA5}">
                      <a16:colId xmlns:a16="http://schemas.microsoft.com/office/drawing/2014/main" val="3881934740"/>
                    </a:ext>
                  </a:extLst>
                </a:gridCol>
              </a:tblGrid>
              <a:tr h="621695">
                <a:tc>
                  <a:txBody>
                    <a:bodyPr/>
                    <a:lstStyle/>
                    <a:p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800" dirty="0"/>
                        <a:t>Miłość – stan uczyć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800" dirty="0" err="1"/>
                        <a:t>Miłóść</a:t>
                      </a:r>
                      <a:r>
                        <a:rPr lang="pl-PL" sz="2800" dirty="0"/>
                        <a:t> - decyzja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589595"/>
                  </a:ext>
                </a:extLst>
              </a:tr>
              <a:tr h="621695">
                <a:tc>
                  <a:txBody>
                    <a:bodyPr/>
                    <a:lstStyle/>
                    <a:p>
                      <a:r>
                        <a:rPr lang="pl-PL" sz="2800" dirty="0"/>
                        <a:t>niemowlak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025612"/>
                  </a:ext>
                </a:extLst>
              </a:tr>
              <a:tr h="621695">
                <a:tc>
                  <a:txBody>
                    <a:bodyPr/>
                    <a:lstStyle/>
                    <a:p>
                      <a:r>
                        <a:rPr lang="pl-PL" sz="2800" dirty="0"/>
                        <a:t>dziecko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021481"/>
                  </a:ext>
                </a:extLst>
              </a:tr>
              <a:tr h="621695">
                <a:tc>
                  <a:txBody>
                    <a:bodyPr/>
                    <a:lstStyle/>
                    <a:p>
                      <a:r>
                        <a:rPr lang="pl-PL" sz="2800" dirty="0"/>
                        <a:t>młodzieniec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093481"/>
                  </a:ext>
                </a:extLst>
              </a:tr>
              <a:tr h="621695">
                <a:tc>
                  <a:txBody>
                    <a:bodyPr/>
                    <a:lstStyle/>
                    <a:p>
                      <a:r>
                        <a:rPr lang="pl-PL" sz="2800" dirty="0"/>
                        <a:t>dorosły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12476"/>
                  </a:ext>
                </a:extLst>
              </a:tr>
              <a:tr h="621695">
                <a:tc>
                  <a:txBody>
                    <a:bodyPr/>
                    <a:lstStyle/>
                    <a:p>
                      <a:r>
                        <a:rPr lang="pl-PL" sz="2800" dirty="0"/>
                        <a:t>starszy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255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277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BEBD61-9D9A-714F-AEAC-18BF996F3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Czytanie #5</a:t>
            </a:r>
            <a:br>
              <a:rPr lang="pl-PL" dirty="0"/>
            </a:br>
            <a:r>
              <a:rPr lang="pl-PL" dirty="0"/>
              <a:t>Ku dojrzałości - miłość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59DB20E-F36E-934A-B6D1-C84BCA52C7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7832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2036" y="365125"/>
            <a:ext cx="11353800" cy="1325563"/>
          </a:xfrm>
        </p:spPr>
        <p:txBody>
          <a:bodyPr/>
          <a:lstStyle/>
          <a:p>
            <a:r>
              <a:rPr lang="pl-PL" dirty="0"/>
              <a:t>Wyczytałem w 1Kor2:14nn że są trzy rodzaje ludzi</a:t>
            </a:r>
            <a:br>
              <a:rPr lang="pl-PL" dirty="0"/>
            </a:br>
            <a:endParaRPr lang="pl-PL" dirty="0"/>
          </a:p>
        </p:txBody>
      </p:sp>
      <p:sp>
        <p:nvSpPr>
          <p:cNvPr id="3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 dirty="0">
                <a:solidFill>
                  <a:srgbClr val="2D3436"/>
                </a:solidFill>
              </a:rPr>
              <a:t>	ZGUBIENI</a:t>
            </a:r>
          </a:p>
        </p:txBody>
      </p:sp>
      <p:sp>
        <p:nvSpPr>
          <p:cNvPr id="4" name="Prostokąt zaokrąglony 10"/>
          <p:cNvSpPr/>
          <p:nvPr/>
        </p:nvSpPr>
        <p:spPr>
          <a:xfrm>
            <a:off x="6106122" y="1700808"/>
            <a:ext cx="4047965" cy="480843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ODKUPIENI</a:t>
            </a:r>
          </a:p>
        </p:txBody>
      </p:sp>
      <p:sp>
        <p:nvSpPr>
          <p:cNvPr id="7" name="Prostokąt zaokrąglony 9"/>
          <p:cNvSpPr/>
          <p:nvPr/>
        </p:nvSpPr>
        <p:spPr>
          <a:xfrm>
            <a:off x="2135560" y="4493434"/>
            <a:ext cx="3574040" cy="1671870"/>
          </a:xfrm>
          <a:prstGeom prst="roundRect">
            <a:avLst/>
          </a:prstGeom>
          <a:solidFill>
            <a:srgbClr val="A29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dirty="0"/>
              <a:t>Nominalni chrześcijanie</a:t>
            </a:r>
          </a:p>
        </p:txBody>
      </p:sp>
      <p:sp>
        <p:nvSpPr>
          <p:cNvPr id="9" name="Prostokąt zaokrąglony 10"/>
          <p:cNvSpPr/>
          <p:nvPr/>
        </p:nvSpPr>
        <p:spPr>
          <a:xfrm>
            <a:off x="6312025" y="2773522"/>
            <a:ext cx="4165357" cy="943511"/>
          </a:xfrm>
          <a:prstGeom prst="roundRect">
            <a:avLst>
              <a:gd name="adj" fmla="val 21801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Człowiek duchowy</a:t>
            </a:r>
          </a:p>
          <a:p>
            <a:r>
              <a:rPr lang="el-GR" sz="2400" i="1" dirty="0" err="1"/>
              <a:t>πνευματικος</a:t>
            </a:r>
            <a:r>
              <a:rPr lang="pl-PL" sz="2400" i="1" dirty="0"/>
              <a:t> </a:t>
            </a:r>
            <a:r>
              <a:rPr lang="pl-PL" sz="2400" i="1" dirty="0" err="1"/>
              <a:t>pneumatikos</a:t>
            </a:r>
            <a:endParaRPr lang="pl-PL" sz="2400" b="1" dirty="0"/>
          </a:p>
        </p:txBody>
      </p:sp>
      <p:sp>
        <p:nvSpPr>
          <p:cNvPr id="10" name="Prostokąt zaokrąglony 10"/>
          <p:cNvSpPr/>
          <p:nvPr/>
        </p:nvSpPr>
        <p:spPr>
          <a:xfrm>
            <a:off x="5947920" y="4869161"/>
            <a:ext cx="2956392" cy="1979533"/>
          </a:xfrm>
          <a:prstGeom prst="roundRect">
            <a:avLst>
              <a:gd name="adj" fmla="val 36005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Człowiek cielesny </a:t>
            </a:r>
          </a:p>
          <a:p>
            <a:r>
              <a:rPr lang="el-GR" sz="2400" i="1" dirty="0" err="1"/>
              <a:t>σαρκικοις</a:t>
            </a:r>
            <a:br>
              <a:rPr lang="pl-PL" sz="2400" i="1" dirty="0"/>
            </a:br>
            <a:r>
              <a:rPr lang="pl-PL" sz="2400" i="1" dirty="0" err="1"/>
              <a:t>sarkikois</a:t>
            </a:r>
            <a:endParaRPr lang="pl-PL" sz="2400" i="1" dirty="0"/>
          </a:p>
          <a:p>
            <a:r>
              <a:rPr lang="pl-PL" sz="2400" b="1" dirty="0"/>
              <a:t>1Kor 3:3</a:t>
            </a:r>
          </a:p>
        </p:txBody>
      </p:sp>
      <p:cxnSp>
        <p:nvCxnSpPr>
          <p:cNvPr id="8" name="Łącznik prostoliniowy 6"/>
          <p:cNvCxnSpPr>
            <a:cxnSpLocks/>
            <a:stCxn id="3" idx="2"/>
          </p:cNvCxnSpPr>
          <p:nvPr/>
        </p:nvCxnSpPr>
        <p:spPr>
          <a:xfrm flipV="1">
            <a:off x="6095309" y="1700810"/>
            <a:ext cx="10812" cy="4968550"/>
          </a:xfrm>
          <a:prstGeom prst="line">
            <a:avLst/>
          </a:prstGeom>
          <a:ln w="889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oliniowy 6"/>
          <p:cNvCxnSpPr/>
          <p:nvPr/>
        </p:nvCxnSpPr>
        <p:spPr>
          <a:xfrm rot="10800000">
            <a:off x="6106122" y="3717034"/>
            <a:ext cx="4047964" cy="2805358"/>
          </a:xfrm>
          <a:prstGeom prst="curvedConnector3">
            <a:avLst>
              <a:gd name="adj1" fmla="val 50000"/>
            </a:avLst>
          </a:prstGeom>
          <a:ln w="762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Tekstowe 11"/>
          <p:cNvSpPr txBox="1"/>
          <p:nvPr/>
        </p:nvSpPr>
        <p:spPr>
          <a:xfrm>
            <a:off x="3831423" y="3381780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#1</a:t>
            </a:r>
          </a:p>
        </p:txBody>
      </p:sp>
      <p:sp>
        <p:nvSpPr>
          <p:cNvPr id="13" name="PoleTekstowe 12"/>
          <p:cNvSpPr txBox="1"/>
          <p:nvPr/>
        </p:nvSpPr>
        <p:spPr>
          <a:xfrm>
            <a:off x="6246889" y="3933057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#2</a:t>
            </a:r>
          </a:p>
        </p:txBody>
      </p:sp>
      <p:sp>
        <p:nvSpPr>
          <p:cNvPr id="14" name="PoleTekstowe 13"/>
          <p:cNvSpPr txBox="1"/>
          <p:nvPr/>
        </p:nvSpPr>
        <p:spPr>
          <a:xfrm>
            <a:off x="8688288" y="3933057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#3</a:t>
            </a:r>
          </a:p>
        </p:txBody>
      </p:sp>
      <p:sp>
        <p:nvSpPr>
          <p:cNvPr id="6" name="PoleTekstowe 5"/>
          <p:cNvSpPr txBox="1"/>
          <p:nvPr/>
        </p:nvSpPr>
        <p:spPr>
          <a:xfrm>
            <a:off x="2135560" y="2276872"/>
            <a:ext cx="37997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Ludzie naturalni (zmysłowi)</a:t>
            </a:r>
            <a:br>
              <a:rPr lang="pl-PL" sz="2400" b="1" dirty="0"/>
            </a:br>
            <a:r>
              <a:rPr lang="pl-PL" sz="2400" i="1" dirty="0"/>
              <a:t> </a:t>
            </a:r>
            <a:r>
              <a:rPr lang="pl-PL" sz="2400" i="1" dirty="0" err="1"/>
              <a:t>ψυχικός</a:t>
            </a:r>
            <a:r>
              <a:rPr lang="pl-PL" sz="2400" i="1" dirty="0"/>
              <a:t> </a:t>
            </a:r>
            <a:r>
              <a:rPr lang="pl-PL" sz="2400" i="1" dirty="0" err="1"/>
              <a:t>ἄνθρω</a:t>
            </a:r>
            <a:r>
              <a:rPr lang="pl-PL" sz="2400" i="1" dirty="0"/>
              <a:t>π</a:t>
            </a:r>
            <a:r>
              <a:rPr lang="pl-PL" sz="2400" i="1" dirty="0" err="1"/>
              <a:t>ος</a:t>
            </a:r>
            <a:r>
              <a:rPr lang="pl-PL" sz="2400" i="1" dirty="0"/>
              <a:t>, </a:t>
            </a:r>
            <a:r>
              <a:rPr lang="pl-PL" sz="2400" i="1" dirty="0" err="1"/>
              <a:t>psychikos</a:t>
            </a:r>
            <a:r>
              <a:rPr lang="pl-PL" sz="2400" i="1" dirty="0"/>
              <a:t> </a:t>
            </a:r>
            <a:r>
              <a:rPr lang="pl-PL" sz="2400" i="1" dirty="0" err="1"/>
              <a:t>anthrōpos</a:t>
            </a:r>
            <a:r>
              <a:rPr lang="pl-PL" sz="2400" i="1" dirty="0"/>
              <a:t> </a:t>
            </a:r>
            <a:br>
              <a:rPr lang="pl-PL" sz="2400" b="1" dirty="0"/>
            </a:br>
            <a:r>
              <a:rPr lang="pl-PL" sz="2400" b="1" dirty="0"/>
              <a:t>1Kor 2:14</a:t>
            </a:r>
          </a:p>
          <a:p>
            <a:endParaRPr lang="pl-PL" sz="2400" b="1" dirty="0"/>
          </a:p>
        </p:txBody>
      </p:sp>
      <p:sp>
        <p:nvSpPr>
          <p:cNvPr id="15" name="Prostokąt zaokrąglony 10">
            <a:extLst>
              <a:ext uri="{FF2B5EF4-FFF2-40B4-BE49-F238E27FC236}">
                <a16:creationId xmlns:a16="http://schemas.microsoft.com/office/drawing/2014/main" id="{6EF0438B-4C89-A241-9C66-924D0A1EA807}"/>
              </a:ext>
            </a:extLst>
          </p:cNvPr>
          <p:cNvSpPr/>
          <p:nvPr/>
        </p:nvSpPr>
        <p:spPr>
          <a:xfrm>
            <a:off x="7671787" y="3636686"/>
            <a:ext cx="1816785" cy="524173"/>
          </a:xfrm>
          <a:prstGeom prst="roundRect">
            <a:avLst>
              <a:gd name="adj" fmla="val 21801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1Kor 2:15</a:t>
            </a:r>
          </a:p>
        </p:txBody>
      </p:sp>
    </p:spTree>
    <p:extLst>
      <p:ext uri="{BB962C8B-B14F-4D97-AF65-F5344CB8AC3E}">
        <p14:creationId xmlns:p14="http://schemas.microsoft.com/office/powerpoint/2010/main" val="4529898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FEF3EBC-7688-0F47-A1C6-81F9D5EDA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(1:22)</a:t>
            </a:r>
            <a:r>
              <a:rPr lang="pl-PL" dirty="0"/>
              <a:t> </a:t>
            </a:r>
            <a:r>
              <a:rPr lang="pl-PL" u="sng" dirty="0"/>
              <a:t>Skoro oczyściliście swoje dusze, będąc posłuszni prawdzie przez Ducha ku nieobłudnej </a:t>
            </a:r>
            <a:r>
              <a:rPr lang="pl-PL" b="1" u="sng" dirty="0"/>
              <a:t>braterskiej miłości</a:t>
            </a:r>
            <a:r>
              <a:rPr lang="pl-PL" u="sng" dirty="0"/>
              <a:t>, czystym sercem </a:t>
            </a:r>
            <a:r>
              <a:rPr lang="pl-PL" b="1" u="sng" dirty="0"/>
              <a:t>jedni drugich gorąco miłujcie</a:t>
            </a:r>
            <a:r>
              <a:rPr lang="pl-PL" dirty="0"/>
              <a:t> </a:t>
            </a:r>
            <a:r>
              <a:rPr lang="pl-PL" baseline="30000" dirty="0"/>
              <a:t>(1:23)</a:t>
            </a:r>
            <a:r>
              <a:rPr lang="pl-PL" dirty="0"/>
              <a:t> będąc odrodzeni nie z nasienia zniszczalnego, ale z niezniszczalnego, przez słowo Boże, które jest żywe i trwa na wieki. </a:t>
            </a:r>
            <a:r>
              <a:rPr lang="pl-PL" baseline="30000" dirty="0"/>
              <a:t>(1:24)</a:t>
            </a:r>
            <a:r>
              <a:rPr lang="pl-PL" dirty="0"/>
              <a:t> Gdyż wszelkie ciało jest jak trawa, a wszelka chwała człowieka jak kwiat trawy. Trawa uschła, a jej kwiat opadł </a:t>
            </a:r>
            <a:r>
              <a:rPr lang="pl-PL" baseline="30000" dirty="0"/>
              <a:t>(1:25)</a:t>
            </a:r>
            <a:r>
              <a:rPr lang="pl-PL" dirty="0"/>
              <a:t> lecz słowo Pana trwa na wieki. A jest to słowo, które zostało wam zwiastowane. </a:t>
            </a:r>
          </a:p>
          <a:p>
            <a:r>
              <a:rPr lang="pl-PL" dirty="0"/>
              <a:t>(…)</a:t>
            </a:r>
          </a:p>
          <a:p>
            <a:r>
              <a:rPr lang="pl-PL" dirty="0"/>
              <a:t>(…) jak słudzy Boga. </a:t>
            </a:r>
            <a:r>
              <a:rPr lang="pl-PL" baseline="30000" dirty="0"/>
              <a:t>(2:17)</a:t>
            </a:r>
            <a:r>
              <a:rPr lang="pl-PL" dirty="0"/>
              <a:t> Wszystkich szanujcie, </a:t>
            </a:r>
            <a:r>
              <a:rPr lang="pl-PL" b="1" dirty="0"/>
              <a:t>braci miłujcie</a:t>
            </a:r>
            <a:r>
              <a:rPr lang="pl-PL" dirty="0"/>
              <a:t>, Boga się bójcie, króla czcijcie.</a:t>
            </a:r>
          </a:p>
          <a:p>
            <a:r>
              <a:rPr lang="pl-PL" dirty="0"/>
              <a:t>(…)</a:t>
            </a:r>
          </a:p>
        </p:txBody>
      </p:sp>
    </p:spTree>
    <p:extLst>
      <p:ext uri="{BB962C8B-B14F-4D97-AF65-F5344CB8AC3E}">
        <p14:creationId xmlns:p14="http://schemas.microsoft.com/office/powerpoint/2010/main" val="10014097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FEF3EBC-7688-0F47-A1C6-81F9D5EDA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(…)</a:t>
            </a:r>
          </a:p>
          <a:p>
            <a:r>
              <a:rPr lang="pl-PL" baseline="30000" dirty="0"/>
              <a:t>(3:7)</a:t>
            </a:r>
            <a:r>
              <a:rPr lang="pl-PL" dirty="0"/>
              <a:t> Podobnie wy, mężowie, żyjcie z nimi umiejętnie, okazując im szacunek jako słabszemu naczyniu kobiecemu i jako tym, które współdziedziczą łaskę życia, aby wasze modlitwy nie doznały przeszkód. </a:t>
            </a:r>
          </a:p>
          <a:p>
            <a:r>
              <a:rPr lang="pl-PL" baseline="30000" dirty="0"/>
              <a:t>(3:8)</a:t>
            </a:r>
            <a:r>
              <a:rPr lang="pl-PL" dirty="0"/>
              <a:t> Na koniec zaś wszyscy bądźcie jednomyślni, współczujący, </a:t>
            </a:r>
            <a:r>
              <a:rPr lang="pl-PL" b="1" dirty="0"/>
              <a:t>miłujący</a:t>
            </a:r>
            <a:r>
              <a:rPr lang="pl-PL" dirty="0"/>
              <a:t> braci, </a:t>
            </a:r>
            <a:r>
              <a:rPr lang="pl-PL" b="1" dirty="0"/>
              <a:t>miłosierni</a:t>
            </a:r>
            <a:r>
              <a:rPr lang="pl-PL" dirty="0"/>
              <a:t> i uprzejmi. </a:t>
            </a:r>
            <a:r>
              <a:rPr lang="pl-PL" baseline="30000" dirty="0"/>
              <a:t>(3:9)</a:t>
            </a:r>
            <a:r>
              <a:rPr lang="pl-PL" dirty="0"/>
              <a:t> </a:t>
            </a:r>
            <a:r>
              <a:rPr lang="pl-PL" u="sng" dirty="0"/>
              <a:t>Nie oddawajcie złem za zło ani obelgą za obelgę. Przeciwnie, </a:t>
            </a:r>
            <a:r>
              <a:rPr lang="pl-PL" b="1" u="sng" dirty="0"/>
              <a:t>błogosławcie</a:t>
            </a:r>
            <a:r>
              <a:rPr lang="pl-PL" dirty="0"/>
              <a:t>, gdyż wiecie, że do tego zostaliście powołani, abyście odziedziczyli błogosławieństwo. </a:t>
            </a:r>
            <a:r>
              <a:rPr lang="pl-PL" baseline="30000" dirty="0"/>
              <a:t>(3:10)</a:t>
            </a:r>
            <a:r>
              <a:rPr lang="pl-PL" dirty="0"/>
              <a:t> Kto bowiem chce miłować życie i oglądać dni dobre, niech powstrzyma język od zła, a usta od podstępnej mowy. </a:t>
            </a:r>
            <a:r>
              <a:rPr lang="pl-PL" baseline="30000" dirty="0"/>
              <a:t>(3:11)</a:t>
            </a:r>
            <a:r>
              <a:rPr lang="pl-PL" dirty="0"/>
              <a:t> </a:t>
            </a:r>
            <a:r>
              <a:rPr lang="pl-PL" u="sng" dirty="0"/>
              <a:t>Niech odwróci się od zła i </a:t>
            </a:r>
            <a:r>
              <a:rPr lang="pl-PL" b="1" u="sng" dirty="0"/>
              <a:t>czyni dobro</a:t>
            </a:r>
            <a:r>
              <a:rPr lang="pl-PL" u="sng" dirty="0"/>
              <a:t>, niech szuka pokoju i dąży do niego.</a:t>
            </a:r>
            <a:r>
              <a:rPr lang="pl-PL" dirty="0"/>
              <a:t> (…)</a:t>
            </a:r>
          </a:p>
          <a:p>
            <a:r>
              <a:rPr lang="pl-PL" dirty="0"/>
              <a:t>(…)</a:t>
            </a:r>
          </a:p>
        </p:txBody>
      </p:sp>
    </p:spTree>
    <p:extLst>
      <p:ext uri="{BB962C8B-B14F-4D97-AF65-F5344CB8AC3E}">
        <p14:creationId xmlns:p14="http://schemas.microsoft.com/office/powerpoint/2010/main" val="14235191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FEF3EBC-7688-0F47-A1C6-81F9D5EDA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(…)</a:t>
            </a:r>
          </a:p>
          <a:p>
            <a:r>
              <a:rPr lang="pl-PL" baseline="30000" dirty="0"/>
              <a:t>(4:8)</a:t>
            </a:r>
            <a:r>
              <a:rPr lang="pl-PL" dirty="0"/>
              <a:t> Przede wszystkim </a:t>
            </a:r>
            <a:r>
              <a:rPr lang="pl-PL" u="sng" dirty="0"/>
              <a:t>miejcie </a:t>
            </a:r>
            <a:r>
              <a:rPr lang="pl-PL" b="1" u="sng" dirty="0"/>
              <a:t>gorliwą</a:t>
            </a:r>
            <a:r>
              <a:rPr lang="pl-PL" u="sng" dirty="0"/>
              <a:t> </a:t>
            </a:r>
            <a:r>
              <a:rPr lang="pl-PL" b="1" u="sng" dirty="0"/>
              <a:t>miłość</a:t>
            </a:r>
            <a:r>
              <a:rPr lang="pl-PL" u="sng" dirty="0"/>
              <a:t> jedni dla drugich</a:t>
            </a:r>
            <a:r>
              <a:rPr lang="pl-PL" dirty="0"/>
              <a:t>, bo </a:t>
            </a:r>
            <a:r>
              <a:rPr lang="pl-PL" u="sng" dirty="0"/>
              <a:t>miłość zakrywa mnóstwo grzechów.</a:t>
            </a:r>
            <a:r>
              <a:rPr lang="pl-PL" dirty="0"/>
              <a:t> </a:t>
            </a:r>
            <a:r>
              <a:rPr lang="pl-PL" baseline="30000" dirty="0"/>
              <a:t>(4:9)</a:t>
            </a:r>
            <a:r>
              <a:rPr lang="pl-PL" dirty="0"/>
              <a:t> Bądźcie dla siebie gościnni bez szemrania. </a:t>
            </a:r>
            <a:r>
              <a:rPr lang="pl-PL" baseline="30000" dirty="0"/>
              <a:t>(4:10)</a:t>
            </a:r>
            <a:r>
              <a:rPr lang="pl-PL" dirty="0"/>
              <a:t> Jako dobrzy szafarze różnorakiej łaski Bożej </a:t>
            </a:r>
            <a:r>
              <a:rPr lang="pl-PL" u="sng" dirty="0"/>
              <a:t>usługujcie sobie nawzajem tym darem, jaki każdy otrzymał</a:t>
            </a:r>
            <a:r>
              <a:rPr lang="pl-PL" dirty="0"/>
              <a:t>. </a:t>
            </a:r>
          </a:p>
          <a:p>
            <a:r>
              <a:rPr lang="pl-PL" baseline="30000" dirty="0"/>
              <a:t>(4:11)</a:t>
            </a:r>
            <a:r>
              <a:rPr lang="pl-PL" dirty="0"/>
              <a:t> Jeśli ktoś przemawia, niech mówi jak wyroki Boga, jeśli ktoś usługuje, niech to czyni z mocy, której Bóg udziela, aby we wszystkim był uwielbiony Bóg przez Jezusa Chrystusa.</a:t>
            </a:r>
          </a:p>
          <a:p>
            <a:r>
              <a:rPr lang="pl-PL" dirty="0"/>
              <a:t>Jemu chwała i panowanie na wieki wieków. Amen.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27755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568B6F-A1C3-0944-8D1D-065C00D67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Temat #6</a:t>
            </a:r>
            <a:br>
              <a:rPr lang="pl-PL" dirty="0"/>
            </a:br>
            <a:r>
              <a:rPr lang="pl-PL" dirty="0"/>
              <a:t>Ku dojrzałości - uległość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6059BA-074F-A84A-90BE-9B8A3C44A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80430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D4F7CE-C046-6345-8636-4632CB7A9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4154690"/>
          </a:xfrm>
        </p:spPr>
        <p:txBody>
          <a:bodyPr>
            <a:normAutofit/>
          </a:bodyPr>
          <a:lstStyle/>
          <a:p>
            <a:r>
              <a:rPr lang="pl-PL" dirty="0"/>
              <a:t>Definicja:</a:t>
            </a:r>
          </a:p>
          <a:p>
            <a:r>
              <a:rPr lang="pl-PL" b="1" dirty="0"/>
              <a:t>	Poddanie</a:t>
            </a:r>
            <a:r>
              <a:rPr lang="pl-PL" dirty="0"/>
              <a:t> to realizacja w swoim życiu Bożego pomysłu na swoją rolę w świecie. </a:t>
            </a:r>
          </a:p>
          <a:p>
            <a:endParaRPr lang="pl-PL" i="1" dirty="0"/>
          </a:p>
          <a:p>
            <a:r>
              <a:rPr lang="pl-PL" i="1" dirty="0"/>
              <a:t>Poddanie nie ma nic wspólnego z wartością danej osoby lub jej znaczeniem ale jest odwzorowaniem relacji wewnątrz Boga z życiu ludzi. Poddanie wypływa od poddanego, który odkrywa i realizuje Boży zamiar.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DA19498-FDA0-AC4C-92EE-824D0C97E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Poddanie</a:t>
            </a:r>
          </a:p>
        </p:txBody>
      </p:sp>
    </p:spTree>
    <p:extLst>
      <p:ext uri="{BB962C8B-B14F-4D97-AF65-F5344CB8AC3E}">
        <p14:creationId xmlns:p14="http://schemas.microsoft.com/office/powerpoint/2010/main" val="17495438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D4F7CE-C046-6345-8636-4632CB7A9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4154690"/>
          </a:xfrm>
        </p:spPr>
        <p:txBody>
          <a:bodyPr>
            <a:normAutofit/>
          </a:bodyPr>
          <a:lstStyle/>
          <a:p>
            <a:r>
              <a:rPr lang="pl-PL" dirty="0"/>
              <a:t>Definicja:</a:t>
            </a:r>
          </a:p>
          <a:p>
            <a:r>
              <a:rPr lang="pl-PL" b="1" dirty="0"/>
              <a:t>	Uległość</a:t>
            </a:r>
            <a:r>
              <a:rPr lang="pl-PL" dirty="0"/>
              <a:t> - dobrowolne zgoda na przeniesie części decyzyjności na druga osobę (lub instytucję).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DA19498-FDA0-AC4C-92EE-824D0C97E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Uległość</a:t>
            </a:r>
          </a:p>
        </p:txBody>
      </p:sp>
    </p:spTree>
    <p:extLst>
      <p:ext uri="{BB962C8B-B14F-4D97-AF65-F5344CB8AC3E}">
        <p14:creationId xmlns:p14="http://schemas.microsoft.com/office/powerpoint/2010/main" val="29554161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D4F7CE-C046-6345-8636-4632CB7A9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4867612"/>
          </a:xfrm>
        </p:spPr>
        <p:txBody>
          <a:bodyPr>
            <a:normAutofit/>
          </a:bodyPr>
          <a:lstStyle/>
          <a:p>
            <a:r>
              <a:rPr lang="pl-PL" dirty="0"/>
              <a:t>Definicja:</a:t>
            </a:r>
          </a:p>
          <a:p>
            <a:r>
              <a:rPr lang="pl-PL" b="1" dirty="0"/>
              <a:t>	Panowanie</a:t>
            </a:r>
            <a:r>
              <a:rPr lang="pl-PL" dirty="0"/>
              <a:t> to używanie innej osoby do realizacji własnych celów. </a:t>
            </a:r>
          </a:p>
          <a:p>
            <a:r>
              <a:rPr lang="pl-PL" dirty="0"/>
              <a:t>Inicjatywa panowania wychodzi od panującego.</a:t>
            </a:r>
          </a:p>
          <a:p>
            <a:endParaRPr lang="pl-PL" dirty="0"/>
          </a:p>
          <a:p>
            <a:r>
              <a:rPr lang="pl-PL" dirty="0"/>
              <a:t>Definicja:</a:t>
            </a:r>
          </a:p>
          <a:p>
            <a:r>
              <a:rPr lang="pl-PL" b="1" dirty="0"/>
              <a:t>	Posłuszeństwo</a:t>
            </a:r>
            <a:r>
              <a:rPr lang="pl-PL" dirty="0"/>
              <a:t> to robienie czegoś, czego robienie jest oczekiwane przez kogoś.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DA19498-FDA0-AC4C-92EE-824D0C97E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Co to panowanie </a:t>
            </a:r>
            <a:br>
              <a:rPr lang="pl-PL" dirty="0"/>
            </a:br>
            <a:r>
              <a:rPr lang="pl-PL" dirty="0"/>
              <a:t>a co posłuszeństwo?</a:t>
            </a:r>
          </a:p>
        </p:txBody>
      </p:sp>
    </p:spTree>
    <p:extLst>
      <p:ext uri="{BB962C8B-B14F-4D97-AF65-F5344CB8AC3E}">
        <p14:creationId xmlns:p14="http://schemas.microsoft.com/office/powerpoint/2010/main" val="39766291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568B6F-A1C3-0944-8D1D-065C00D67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Czytanie #6</a:t>
            </a:r>
            <a:br>
              <a:rPr lang="pl-PL" dirty="0"/>
            </a:br>
            <a:r>
              <a:rPr lang="pl-PL" dirty="0"/>
              <a:t>Ku dojrzałości – uległość - 2:13-3:12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6059BA-074F-A84A-90BE-9B8A3C44A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83863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9BA1273A-2281-9B44-A4B2-083AA66AE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aseline="30000" dirty="0"/>
              <a:t>(2:13)</a:t>
            </a:r>
            <a:r>
              <a:rPr lang="pl-PL" dirty="0"/>
              <a:t> Bądźcie więc </a:t>
            </a:r>
            <a:r>
              <a:rPr lang="pl-PL" b="1" u="sng" dirty="0"/>
              <a:t>poddani</a:t>
            </a:r>
            <a:r>
              <a:rPr lang="pl-PL" u="sng" dirty="0"/>
              <a:t> każdej ludzkiej władzy ze względu na Pana: czy to królowi jako najwyżej postawionemu </a:t>
            </a:r>
            <a:r>
              <a:rPr lang="pl-PL" u="sng" baseline="30000" dirty="0"/>
              <a:t>(2:14)</a:t>
            </a:r>
            <a:r>
              <a:rPr lang="pl-PL" u="sng" dirty="0"/>
              <a:t> czy to namiestnikom jako przez niego posłanym dla karania złoczyńców i udzielania pochwały tym, którzy dobrze czynią.</a:t>
            </a:r>
            <a:r>
              <a:rPr lang="pl-PL" dirty="0"/>
              <a:t>  </a:t>
            </a:r>
            <a:r>
              <a:rPr lang="pl-PL" baseline="30000" dirty="0"/>
              <a:t>(2:15)</a:t>
            </a:r>
            <a:r>
              <a:rPr lang="pl-PL" dirty="0"/>
              <a:t> Taka bowiem jest wola Boga, abyście dobrze czyniąc, zamknęli usta niewiedzy głupich ludzi; </a:t>
            </a:r>
            <a:r>
              <a:rPr lang="pl-PL" baseline="30000" dirty="0"/>
              <a:t>(2:16)</a:t>
            </a:r>
            <a:r>
              <a:rPr lang="pl-PL" dirty="0"/>
              <a:t> </a:t>
            </a:r>
            <a:r>
              <a:rPr lang="pl-PL" u="sng" dirty="0"/>
              <a:t> </a:t>
            </a:r>
            <a:r>
              <a:rPr lang="pl-PL" dirty="0"/>
              <a:t>, ale nie jak ci, którzy używają wolności jako zasłony dla zła, lecz jak słudzy Boga. </a:t>
            </a:r>
          </a:p>
          <a:p>
            <a:r>
              <a:rPr lang="pl-PL" baseline="30000" dirty="0"/>
              <a:t>(2:17)</a:t>
            </a:r>
            <a:r>
              <a:rPr lang="pl-PL" dirty="0"/>
              <a:t> Wszystkich </a:t>
            </a:r>
            <a:r>
              <a:rPr lang="pl-PL" b="1" dirty="0"/>
              <a:t>szanujcie</a:t>
            </a:r>
            <a:r>
              <a:rPr lang="pl-PL" dirty="0"/>
              <a:t>, braci miłujcie, Boga się bójcie, króla czcijcie.</a:t>
            </a:r>
          </a:p>
          <a:p>
            <a:r>
              <a:rPr lang="pl-PL" baseline="30000" dirty="0"/>
              <a:t>(2:18)</a:t>
            </a:r>
            <a:r>
              <a:rPr lang="pl-PL" dirty="0"/>
              <a:t> Słudzy, z całą bojaźnią </a:t>
            </a:r>
            <a:r>
              <a:rPr lang="pl-PL" b="1" dirty="0"/>
              <a:t>bądźcie poddani panom</a:t>
            </a:r>
            <a:r>
              <a:rPr lang="pl-PL" dirty="0"/>
              <a:t>, nie tylko dobrym i łagodnym, ale też przykrym. </a:t>
            </a:r>
            <a:r>
              <a:rPr lang="pl-PL" baseline="30000" dirty="0"/>
              <a:t>(2:19)</a:t>
            </a:r>
            <a:r>
              <a:rPr lang="pl-PL" dirty="0"/>
              <a:t> To bowiem podoba się Bogu, jeśli ktoś znosi smutki ze względu na sumienie wobec Boga, cierpiąc niewinnie. </a:t>
            </a:r>
            <a:r>
              <a:rPr lang="pl-PL" baseline="30000" dirty="0"/>
              <a:t>(2:20)</a:t>
            </a:r>
            <a:r>
              <a:rPr lang="pl-PL" dirty="0"/>
              <a:t> Bo cóż to za chwała, jeśli grzesząc, cierpliwie znosicie, choćby was i pięściami bito? Lecz jeśli dobrze czynicie i znosicie cierpienia, to podoba się Bogu. </a:t>
            </a:r>
          </a:p>
          <a:p>
            <a:r>
              <a:rPr lang="pl-PL" baseline="30000" dirty="0"/>
              <a:t>(2:21)</a:t>
            </a:r>
            <a:r>
              <a:rPr lang="pl-PL" dirty="0"/>
              <a:t> Do tego bowiem …</a:t>
            </a:r>
          </a:p>
        </p:txBody>
      </p:sp>
    </p:spTree>
    <p:extLst>
      <p:ext uri="{BB962C8B-B14F-4D97-AF65-F5344CB8AC3E}">
        <p14:creationId xmlns:p14="http://schemas.microsoft.com/office/powerpoint/2010/main" val="44729557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431CD591-E226-514C-AAD2-F10D9F2B6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(2:21)</a:t>
            </a:r>
            <a:r>
              <a:rPr lang="pl-PL" dirty="0"/>
              <a:t> Do tego bowiem jesteście </a:t>
            </a:r>
            <a:r>
              <a:rPr lang="pl-PL" b="1" dirty="0"/>
              <a:t>powołani</a:t>
            </a:r>
            <a:r>
              <a:rPr lang="pl-PL" dirty="0"/>
              <a:t>, bo i Chrystus </a:t>
            </a:r>
            <a:r>
              <a:rPr lang="pl-PL" u="sng" dirty="0"/>
              <a:t>cierpiał za nas</a:t>
            </a:r>
            <a:r>
              <a:rPr lang="pl-PL" dirty="0"/>
              <a:t>, zostawiając nam przykład, abyście szli w jego ślady; </a:t>
            </a:r>
            <a:r>
              <a:rPr lang="pl-PL" baseline="30000" dirty="0"/>
              <a:t>(2:22)</a:t>
            </a:r>
            <a:r>
              <a:rPr lang="pl-PL" dirty="0"/>
              <a:t> Który grzechu nie popełnił, a w jego ustach nie znaleziono podstępu; </a:t>
            </a:r>
            <a:r>
              <a:rPr lang="pl-PL" baseline="30000" dirty="0"/>
              <a:t>(2:23)</a:t>
            </a:r>
            <a:r>
              <a:rPr lang="pl-PL" dirty="0"/>
              <a:t> Który, gdy mu złorzeczono, nie odpowiadał złorzeczeniem, gdy cierpiał, nie groził, ale powierzył sprawę temu, który sądzi sprawiedliwie. </a:t>
            </a:r>
          </a:p>
          <a:p>
            <a:r>
              <a:rPr lang="pl-PL" baseline="30000" dirty="0"/>
              <a:t>(2:24)</a:t>
            </a:r>
            <a:r>
              <a:rPr lang="pl-PL" dirty="0"/>
              <a:t> On nasze grzechy na swoim ciele poniósł na drzewo, abyśmy obumarłszy grzechom, żyli dla sprawiedliwości; przez jego rany zostaliście uzdrowieni. </a:t>
            </a:r>
          </a:p>
          <a:p>
            <a:r>
              <a:rPr lang="pl-PL" baseline="30000" dirty="0"/>
              <a:t>(2:25)</a:t>
            </a:r>
            <a:r>
              <a:rPr lang="pl-PL" dirty="0"/>
              <a:t> Byliście bowiem jak zbłąkane owce, lecz teraz nawróciliście się do Pasterza i Biskupa waszych dusz. </a:t>
            </a:r>
          </a:p>
          <a:p>
            <a:r>
              <a:rPr lang="pl-PL" baseline="30000" dirty="0"/>
              <a:t>(3:1)</a:t>
            </a:r>
            <a:r>
              <a:rPr lang="pl-PL" dirty="0"/>
              <a:t> Podobnie żony, bądźcie </a:t>
            </a:r>
            <a:r>
              <a:rPr lang="pl-PL" b="1" dirty="0"/>
              <a:t>poddane</a:t>
            </a:r>
            <a:r>
              <a:rPr lang="pl-PL" dirty="0"/>
              <a:t> swoim mężom, aby nawet ci, którzy nie wierzą słowu, przez postępowanie żon zostali pozyskani bez słowa; </a:t>
            </a:r>
            <a:r>
              <a:rPr lang="pl-PL" baseline="30000" dirty="0"/>
              <a:t>(3:2)</a:t>
            </a:r>
            <a:r>
              <a:rPr lang="pl-PL" dirty="0"/>
              <a:t> Widząc wasze czyste, pełne bojaźni postępowanie. </a:t>
            </a:r>
            <a:r>
              <a:rPr lang="pl-PL" baseline="30000" dirty="0"/>
              <a:t>(3:3)</a:t>
            </a:r>
            <a:r>
              <a:rPr lang="pl-PL" dirty="0"/>
              <a:t> Niech waszą ozdobą nie będzie to, co zewnętrzne: zaplatanie włosów, obłożenie się złotem lub strojenie w szaty </a:t>
            </a:r>
            <a:r>
              <a:rPr lang="pl-PL" baseline="30000" dirty="0"/>
              <a:t>(3:4)</a:t>
            </a:r>
            <a:r>
              <a:rPr lang="pl-PL" dirty="0"/>
              <a:t> lecz ukryty, wewnętrzny człowiek w niezniszczalnej ozdobie łagodności i spokoju ducha, który jest cenny w oczach Boga. </a:t>
            </a:r>
          </a:p>
          <a:p>
            <a:r>
              <a:rPr lang="pl-PL" baseline="30000" dirty="0"/>
              <a:t>(3:5)</a:t>
            </a:r>
            <a:r>
              <a:rPr lang="pl-PL" dirty="0"/>
              <a:t> Tak bowiem niegdyś przyozdabiały się święte kobiety, pokładające nadzieję w Bogu, </a:t>
            </a:r>
            <a:r>
              <a:rPr lang="pl-PL" b="1" dirty="0"/>
              <a:t>będąc poddane</a:t>
            </a:r>
            <a:r>
              <a:rPr lang="pl-PL" dirty="0"/>
              <a:t> swoim mężom. </a:t>
            </a:r>
            <a:r>
              <a:rPr lang="pl-PL" baseline="30000" dirty="0"/>
              <a:t>(3:6)</a:t>
            </a:r>
            <a:r>
              <a:rPr lang="pl-PL" dirty="0"/>
              <a:t> Tak też Sara była </a:t>
            </a:r>
            <a:r>
              <a:rPr lang="pl-PL" b="1" dirty="0"/>
              <a:t>posłuszna</a:t>
            </a:r>
            <a:r>
              <a:rPr lang="pl-PL" dirty="0"/>
              <a:t> Abrahamowi, nazywając go </a:t>
            </a:r>
            <a:r>
              <a:rPr lang="pl-PL" b="1" dirty="0"/>
              <a:t>panem</a:t>
            </a:r>
            <a:r>
              <a:rPr lang="pl-PL" dirty="0"/>
              <a:t>. Jej córkami jesteście wy, jeśli tylko dobrze czynicie i nie dajecie się niczym zastraszyć. </a:t>
            </a:r>
          </a:p>
          <a:p>
            <a:r>
              <a:rPr lang="pl-PL" baseline="30000" dirty="0"/>
              <a:t>(3:7)</a:t>
            </a:r>
            <a:r>
              <a:rPr lang="pl-PL" dirty="0"/>
              <a:t> Podobnie wy, mężowie …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9155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>
                <a:solidFill>
                  <a:srgbClr val="2D3436"/>
                </a:solidFill>
              </a:rPr>
              <a:t>	ZGUBIONE</a:t>
            </a:r>
            <a:endParaRPr lang="pl-PL" sz="2800" b="1" dirty="0">
              <a:solidFill>
                <a:srgbClr val="2D3436"/>
              </a:solidFill>
            </a:endParaRPr>
          </a:p>
        </p:txBody>
      </p:sp>
      <p:sp>
        <p:nvSpPr>
          <p:cNvPr id="4" name="Prostokąt zaokrąglony 10"/>
          <p:cNvSpPr/>
          <p:nvPr/>
        </p:nvSpPr>
        <p:spPr>
          <a:xfrm>
            <a:off x="6106122" y="2420888"/>
            <a:ext cx="4047965" cy="3960440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ODRODZONE</a:t>
            </a:r>
          </a:p>
        </p:txBody>
      </p:sp>
      <p:cxnSp>
        <p:nvCxnSpPr>
          <p:cNvPr id="5" name="Łącznik prostoliniowy 6"/>
          <p:cNvCxnSpPr/>
          <p:nvPr/>
        </p:nvCxnSpPr>
        <p:spPr>
          <a:xfrm>
            <a:off x="1884000" y="4171393"/>
            <a:ext cx="7452360" cy="0"/>
          </a:xfrm>
          <a:prstGeom prst="line">
            <a:avLst/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ostokąt zaokrąglony 9"/>
          <p:cNvSpPr/>
          <p:nvPr/>
        </p:nvSpPr>
        <p:spPr>
          <a:xfrm>
            <a:off x="2135560" y="4490407"/>
            <a:ext cx="3574040" cy="1836373"/>
          </a:xfrm>
          <a:prstGeom prst="roundRect">
            <a:avLst/>
          </a:prstGeom>
          <a:solidFill>
            <a:srgbClr val="A29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dirty="0"/>
              <a:t>Nominalni chrześcijanie</a:t>
            </a:r>
          </a:p>
        </p:txBody>
      </p:sp>
      <p:sp>
        <p:nvSpPr>
          <p:cNvPr id="8" name="Prostokąt zaokrąglony 10"/>
          <p:cNvSpPr/>
          <p:nvPr/>
        </p:nvSpPr>
        <p:spPr>
          <a:xfrm>
            <a:off x="6384033" y="3933057"/>
            <a:ext cx="468555" cy="1331775"/>
          </a:xfrm>
          <a:prstGeom prst="roundRect">
            <a:avLst>
              <a:gd name="adj" fmla="val 21442"/>
            </a:avLst>
          </a:prstGeom>
          <a:solidFill>
            <a:srgbClr val="C4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Niemowlak</a:t>
            </a:r>
          </a:p>
        </p:txBody>
      </p:sp>
      <p:sp>
        <p:nvSpPr>
          <p:cNvPr id="9" name="Prostokąt zaokrąglony 10"/>
          <p:cNvSpPr/>
          <p:nvPr/>
        </p:nvSpPr>
        <p:spPr>
          <a:xfrm>
            <a:off x="8400256" y="4490408"/>
            <a:ext cx="1656956" cy="915583"/>
          </a:xfrm>
          <a:prstGeom prst="roundRect">
            <a:avLst>
              <a:gd name="adj" fmla="val 21801"/>
            </a:avLst>
          </a:prstGeom>
          <a:solidFill>
            <a:srgbClr val="74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 dirty="0">
                <a:solidFill>
                  <a:srgbClr val="002060"/>
                </a:solidFill>
              </a:rPr>
              <a:t>Chrześcijanie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>
                <a:solidFill>
                  <a:srgbClr val="002060"/>
                </a:solidFill>
              </a:rPr>
              <a:t>duchowi</a:t>
            </a:r>
          </a:p>
        </p:txBody>
      </p:sp>
      <p:sp>
        <p:nvSpPr>
          <p:cNvPr id="10" name="Prostokąt zaokrąglony 10"/>
          <p:cNvSpPr/>
          <p:nvPr/>
        </p:nvSpPr>
        <p:spPr>
          <a:xfrm>
            <a:off x="6384032" y="5589241"/>
            <a:ext cx="1987018" cy="645215"/>
          </a:xfrm>
          <a:prstGeom prst="roundRect">
            <a:avLst>
              <a:gd name="adj" fmla="val 15997"/>
            </a:avLst>
          </a:prstGeom>
          <a:solidFill>
            <a:srgbClr val="098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/>
              <a:t>Chrześcijanie</a:t>
            </a:r>
            <a:br>
              <a:rPr lang="pl-PL"/>
            </a:br>
            <a:r>
              <a:rPr lang="pl-PL"/>
              <a:t>cieleśni</a:t>
            </a:r>
            <a:endParaRPr lang="pl-PL" dirty="0"/>
          </a:p>
        </p:txBody>
      </p:sp>
      <p:sp>
        <p:nvSpPr>
          <p:cNvPr id="11" name="Prostokąt zaokrąglony 10"/>
          <p:cNvSpPr/>
          <p:nvPr/>
        </p:nvSpPr>
        <p:spPr>
          <a:xfrm>
            <a:off x="4084836" y="5589240"/>
            <a:ext cx="1507108" cy="648226"/>
          </a:xfrm>
          <a:prstGeom prst="roundRect">
            <a:avLst>
              <a:gd name="adj" fmla="val 18058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Fałszywi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bracia</a:t>
            </a:r>
          </a:p>
        </p:txBody>
      </p:sp>
      <p:sp>
        <p:nvSpPr>
          <p:cNvPr id="16" name="Prostokąt zaokrąglony 10"/>
          <p:cNvSpPr/>
          <p:nvPr/>
        </p:nvSpPr>
        <p:spPr>
          <a:xfrm>
            <a:off x="2135561" y="3040738"/>
            <a:ext cx="1400283" cy="333182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Poganie</a:t>
            </a:r>
          </a:p>
        </p:txBody>
      </p:sp>
      <p:sp>
        <p:nvSpPr>
          <p:cNvPr id="17" name="Prostokąt zaokrąglony 10"/>
          <p:cNvSpPr/>
          <p:nvPr/>
        </p:nvSpPr>
        <p:spPr>
          <a:xfrm>
            <a:off x="2244428" y="3617238"/>
            <a:ext cx="1400283" cy="333182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>
                <a:solidFill>
                  <a:srgbClr val="2D3436"/>
                </a:solidFill>
              </a:rPr>
              <a:t>Ateiści</a:t>
            </a:r>
          </a:p>
        </p:txBody>
      </p:sp>
      <p:sp>
        <p:nvSpPr>
          <p:cNvPr id="18" name="Prostokąt zaokrąglony 10"/>
          <p:cNvSpPr/>
          <p:nvPr/>
        </p:nvSpPr>
        <p:spPr>
          <a:xfrm>
            <a:off x="3950835" y="2593943"/>
            <a:ext cx="1489102" cy="602465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>
                <a:solidFill>
                  <a:srgbClr val="2D3436"/>
                </a:solidFill>
              </a:rPr>
              <a:t>Muzułmanie</a:t>
            </a:r>
          </a:p>
        </p:txBody>
      </p:sp>
      <p:sp>
        <p:nvSpPr>
          <p:cNvPr id="19" name="Prostokąt zaokrąglony 10"/>
          <p:cNvSpPr/>
          <p:nvPr/>
        </p:nvSpPr>
        <p:spPr>
          <a:xfrm>
            <a:off x="3960589" y="3270997"/>
            <a:ext cx="1494141" cy="662059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>
                <a:solidFill>
                  <a:srgbClr val="2D3436"/>
                </a:solidFill>
              </a:rPr>
              <a:t>Żydzi</a:t>
            </a:r>
          </a:p>
        </p:txBody>
      </p:sp>
      <p:sp>
        <p:nvSpPr>
          <p:cNvPr id="36" name="Prostokąt zaokrąglony 10"/>
          <p:cNvSpPr/>
          <p:nvPr/>
        </p:nvSpPr>
        <p:spPr>
          <a:xfrm>
            <a:off x="6996603" y="4273936"/>
            <a:ext cx="1122428" cy="739241"/>
          </a:xfrm>
          <a:prstGeom prst="roundRect">
            <a:avLst>
              <a:gd name="adj" fmla="val 34955"/>
            </a:avLst>
          </a:prstGeom>
          <a:solidFill>
            <a:srgbClr val="A5E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Dzieci</a:t>
            </a:r>
          </a:p>
          <a:p>
            <a:pPr algn="ctr"/>
            <a:endParaRPr lang="pl-PL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pl-P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Prostokąt zaokrąglony 10"/>
          <p:cNvSpPr/>
          <p:nvPr/>
        </p:nvSpPr>
        <p:spPr>
          <a:xfrm>
            <a:off x="1948725" y="2636912"/>
            <a:ext cx="1400283" cy="333182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Panteiści</a:t>
            </a:r>
          </a:p>
        </p:txBody>
      </p:sp>
      <p:sp>
        <p:nvSpPr>
          <p:cNvPr id="32" name="Prostokąt zaokrąglony 10"/>
          <p:cNvSpPr/>
          <p:nvPr/>
        </p:nvSpPr>
        <p:spPr>
          <a:xfrm>
            <a:off x="2319454" y="2204864"/>
            <a:ext cx="1400283" cy="333182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>
                <a:solidFill>
                  <a:srgbClr val="2D3436"/>
                </a:solidFill>
              </a:rPr>
              <a:t>Politeiści</a:t>
            </a:r>
            <a:endParaRPr lang="pl-PL" dirty="0">
              <a:solidFill>
                <a:srgbClr val="2D3436"/>
              </a:solidFill>
            </a:endParaRPr>
          </a:p>
        </p:txBody>
      </p:sp>
      <p:sp>
        <p:nvSpPr>
          <p:cNvPr id="12" name="Prostokąt zaokrąglony 10"/>
          <p:cNvSpPr/>
          <p:nvPr/>
        </p:nvSpPr>
        <p:spPr>
          <a:xfrm>
            <a:off x="6960096" y="5013176"/>
            <a:ext cx="1112224" cy="333182"/>
          </a:xfrm>
          <a:prstGeom prst="roundRect">
            <a:avLst>
              <a:gd name="adj" fmla="val 34955"/>
            </a:avLst>
          </a:prstGeom>
          <a:solidFill>
            <a:srgbClr val="038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 dirty="0"/>
              <a:t>Ociężali</a:t>
            </a:r>
          </a:p>
        </p:txBody>
      </p:sp>
      <p:sp>
        <p:nvSpPr>
          <p:cNvPr id="13" name="Strzałka kolista 12"/>
          <p:cNvSpPr/>
          <p:nvPr/>
        </p:nvSpPr>
        <p:spPr>
          <a:xfrm rot="8715007">
            <a:off x="7694853" y="4798869"/>
            <a:ext cx="703686" cy="70368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3327105"/>
              <a:gd name="adj5" fmla="val 12500"/>
            </a:avLst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8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EB278AC3-67EF-CC4C-B804-B9F63BD31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78519" cy="1325563"/>
          </a:xfrm>
        </p:spPr>
        <p:txBody>
          <a:bodyPr/>
          <a:lstStyle/>
          <a:p>
            <a:r>
              <a:rPr lang="pl-PL" dirty="0"/>
              <a:t>Zbadałem kiedyś „Morfologię chrześcijaństwa”</a:t>
            </a:r>
            <a:br>
              <a:rPr lang="pl-PL" dirty="0"/>
            </a:br>
            <a:endParaRPr lang="pl-PL" dirty="0"/>
          </a:p>
        </p:txBody>
      </p:sp>
      <p:cxnSp>
        <p:nvCxnSpPr>
          <p:cNvPr id="29" name="Łącznik prostoliniowy 6">
            <a:extLst>
              <a:ext uri="{FF2B5EF4-FFF2-40B4-BE49-F238E27FC236}">
                <a16:creationId xmlns:a16="http://schemas.microsoft.com/office/drawing/2014/main" id="{7158F46F-5954-D241-9F30-7689B7CC5F64}"/>
              </a:ext>
            </a:extLst>
          </p:cNvPr>
          <p:cNvCxnSpPr/>
          <p:nvPr/>
        </p:nvCxnSpPr>
        <p:spPr>
          <a:xfrm rot="10800000">
            <a:off x="6106122" y="3500062"/>
            <a:ext cx="4047964" cy="2805358"/>
          </a:xfrm>
          <a:prstGeom prst="curvedConnector3">
            <a:avLst>
              <a:gd name="adj1" fmla="val 50000"/>
            </a:avLst>
          </a:prstGeom>
          <a:ln w="5715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1504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F5E9EEB8-AE10-694B-AFB9-BFCE7EF0A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(3:7)</a:t>
            </a:r>
            <a:r>
              <a:rPr lang="pl-PL" dirty="0"/>
              <a:t> Podobnie wy, mężowie, żyjcie z nimi umiejętnie</a:t>
            </a:r>
            <a:r>
              <a:rPr lang="pl-PL" b="1" dirty="0"/>
              <a:t>, okazując im szacunek</a:t>
            </a:r>
            <a:r>
              <a:rPr lang="pl-PL" dirty="0"/>
              <a:t> jako słabszemu naczyniu kobiecemu i jako tym, które współdziedziczą łaskę życia, aby wasze modlitwy nie doznały przeszkód. </a:t>
            </a:r>
          </a:p>
          <a:p>
            <a:r>
              <a:rPr lang="pl-PL" baseline="30000" dirty="0"/>
              <a:t>(3:8)</a:t>
            </a:r>
            <a:r>
              <a:rPr lang="pl-PL" dirty="0"/>
              <a:t> Na koniec zaś wszyscy bądźcie jednomyślni, współczujący, miłujący braci, miłosierni i uprzejmi. </a:t>
            </a:r>
            <a:r>
              <a:rPr lang="pl-PL" baseline="30000" dirty="0"/>
              <a:t>(3:9)</a:t>
            </a:r>
            <a:r>
              <a:rPr lang="pl-PL" dirty="0"/>
              <a:t> Nie oddawajcie złem za zło ani obelgą za obelgę. </a:t>
            </a:r>
            <a:r>
              <a:rPr lang="pl-PL" b="1" dirty="0"/>
              <a:t>Przeciwnie, błogosławcie</a:t>
            </a:r>
            <a:r>
              <a:rPr lang="pl-PL" dirty="0"/>
              <a:t>, gdyż wiecie, że do tego zostaliście powołani, abyście odziedziczyli błogosławieństwo. </a:t>
            </a:r>
            <a:r>
              <a:rPr lang="pl-PL" baseline="30000" dirty="0"/>
              <a:t>(3:10)</a:t>
            </a:r>
            <a:r>
              <a:rPr lang="pl-PL" dirty="0"/>
              <a:t> Kto bowiem chce miłować życie i oglądać dni dobre, niech powstrzyma język od zła, a usta od podstępnej mowy. </a:t>
            </a:r>
            <a:r>
              <a:rPr lang="pl-PL" baseline="30000" dirty="0"/>
              <a:t>(3:11)</a:t>
            </a:r>
            <a:r>
              <a:rPr lang="pl-PL" dirty="0"/>
              <a:t> Niech odwróci się od zła i czyni dobro, niech szuka pokoju i dąży do niego. </a:t>
            </a:r>
            <a:r>
              <a:rPr lang="pl-PL" baseline="30000" dirty="0"/>
              <a:t>(3:12)</a:t>
            </a:r>
            <a:r>
              <a:rPr lang="pl-PL" dirty="0"/>
              <a:t> Oczy Pana bowiem zwrócone są na sprawiedliwych, a jego uszy ku ich prośbom, lecz oblicze Pana przeciwko tym, którzy źle czynią. </a:t>
            </a:r>
          </a:p>
          <a:p>
            <a:r>
              <a:rPr lang="pl-PL" dirty="0"/>
              <a:t>(…)</a:t>
            </a:r>
          </a:p>
        </p:txBody>
      </p:sp>
    </p:spTree>
    <p:extLst>
      <p:ext uri="{BB962C8B-B14F-4D97-AF65-F5344CB8AC3E}">
        <p14:creationId xmlns:p14="http://schemas.microsoft.com/office/powerpoint/2010/main" val="2972175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E15A807-4287-8F45-B167-1C0260ADA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(…)</a:t>
            </a:r>
          </a:p>
          <a:p>
            <a:r>
              <a:rPr lang="pl-PL" baseline="30000" dirty="0"/>
              <a:t> (5:1)</a:t>
            </a:r>
            <a:r>
              <a:rPr lang="pl-PL" dirty="0"/>
              <a:t> </a:t>
            </a:r>
            <a:r>
              <a:rPr lang="pl-PL" b="1" dirty="0"/>
              <a:t>Starszych</a:t>
            </a:r>
            <a:r>
              <a:rPr lang="pl-PL" dirty="0"/>
              <a:t>, którzy są wśród was, proszę jako również </a:t>
            </a:r>
            <a:r>
              <a:rPr lang="pl-PL" b="1" dirty="0"/>
              <a:t>starszy</a:t>
            </a:r>
            <a:r>
              <a:rPr lang="pl-PL" dirty="0"/>
              <a:t> i świadek cierpień Chrystusa oraz uczestnik chwały, która ma się objawić: </a:t>
            </a:r>
            <a:r>
              <a:rPr lang="pl-PL" baseline="30000" dirty="0"/>
              <a:t>(5:2)</a:t>
            </a:r>
            <a:r>
              <a:rPr lang="pl-PL" dirty="0"/>
              <a:t> Paście stado Boga, które jest wśród was, doglądając go nie z przymusu, ale dobrowolnie, nie dla brudnego zysku, ale z ochotą </a:t>
            </a:r>
            <a:r>
              <a:rPr lang="pl-PL" baseline="30000" dirty="0"/>
              <a:t>(5:3)</a:t>
            </a:r>
            <a:r>
              <a:rPr lang="pl-PL" dirty="0"/>
              <a:t> i nie jak ci, którzy panują nad dziedzictwem Pana, lecz jako wzór dla stada. </a:t>
            </a:r>
            <a:r>
              <a:rPr lang="pl-PL" baseline="30000" dirty="0"/>
              <a:t>(5:4)</a:t>
            </a:r>
            <a:r>
              <a:rPr lang="pl-PL" dirty="0"/>
              <a:t> </a:t>
            </a:r>
            <a:r>
              <a:rPr lang="pl-PL" u="sng" dirty="0"/>
              <a:t>A gdy się objawi Najwyższy Pasterz, otrzymacie niewiędnącą koronę chwały</a:t>
            </a:r>
            <a:r>
              <a:rPr lang="pl-PL" dirty="0"/>
              <a:t>. </a:t>
            </a:r>
          </a:p>
          <a:p>
            <a:r>
              <a:rPr lang="pl-PL" baseline="30000" dirty="0"/>
              <a:t>(5:5)</a:t>
            </a:r>
            <a:r>
              <a:rPr lang="pl-PL" dirty="0"/>
              <a:t> Podobnie </a:t>
            </a:r>
            <a:r>
              <a:rPr lang="pl-PL" b="1" u="sng" dirty="0"/>
              <a:t>młodsi</a:t>
            </a:r>
            <a:r>
              <a:rPr lang="pl-PL" u="sng" dirty="0"/>
              <a:t>, bądźcie poddani starszym</a:t>
            </a:r>
            <a:r>
              <a:rPr lang="pl-PL" dirty="0"/>
              <a:t>. </a:t>
            </a:r>
          </a:p>
          <a:p>
            <a:r>
              <a:rPr lang="pl-PL" dirty="0"/>
              <a:t>Wszyscy zaś wobec siebie bądźcie poddani. </a:t>
            </a:r>
          </a:p>
          <a:p>
            <a:r>
              <a:rPr lang="pl-PL" baseline="30000" dirty="0"/>
              <a:t>(5:5c)</a:t>
            </a:r>
            <a:r>
              <a:rPr lang="pl-PL" dirty="0"/>
              <a:t> Przyobleczcie się w </a:t>
            </a:r>
            <a:r>
              <a:rPr lang="pl-PL" b="1" dirty="0"/>
              <a:t>pokorę</a:t>
            </a:r>
            <a:r>
              <a:rPr lang="pl-PL" dirty="0"/>
              <a:t>, gdyż Bóg pysznym się sprzeciwia, a pokornym łaskę daje. </a:t>
            </a:r>
            <a:r>
              <a:rPr lang="pl-PL" baseline="30000" dirty="0"/>
              <a:t>(5:6)</a:t>
            </a:r>
            <a:r>
              <a:rPr lang="pl-PL" dirty="0"/>
              <a:t> </a:t>
            </a:r>
            <a:r>
              <a:rPr lang="pl-PL" b="1" dirty="0"/>
              <a:t>Uniżcie</a:t>
            </a:r>
            <a:r>
              <a:rPr lang="pl-PL" dirty="0"/>
              <a:t> się więc pod potężną ręką Boga, aby was wywyższył w odpowiednim czasie.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024385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568B6F-A1C3-0944-8D1D-065C00D67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Temat #7</a:t>
            </a:r>
            <a:br>
              <a:rPr lang="pl-PL" dirty="0"/>
            </a:br>
            <a:r>
              <a:rPr lang="pl-PL" dirty="0"/>
              <a:t>Ku dojrzałości - jednomyślność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6059BA-074F-A84A-90BE-9B8A3C44A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470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5D7D82-3277-CF48-923D-3C5109079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Jednomyślność?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305EC0-B924-1440-863E-D081B950E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Rola prawdy w stanie jednomyślności osób.</a:t>
            </a:r>
          </a:p>
          <a:p>
            <a:r>
              <a:rPr lang="pl-PL" dirty="0"/>
              <a:t>Rola Ducha Świętego.</a:t>
            </a:r>
          </a:p>
        </p:txBody>
      </p:sp>
    </p:spTree>
    <p:extLst>
      <p:ext uri="{BB962C8B-B14F-4D97-AF65-F5344CB8AC3E}">
        <p14:creationId xmlns:p14="http://schemas.microsoft.com/office/powerpoint/2010/main" val="391185049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568B6F-A1C3-0944-8D1D-065C00D67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Czytanie #7</a:t>
            </a:r>
            <a:br>
              <a:rPr lang="pl-PL" dirty="0"/>
            </a:br>
            <a:r>
              <a:rPr lang="pl-PL" dirty="0"/>
              <a:t>Ku dojrzałości - jednomyślność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6059BA-074F-A84A-90BE-9B8A3C44A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24161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61C3A2F6-2BB9-4645-AC03-F30A3CD62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(3:8)</a:t>
            </a:r>
            <a:r>
              <a:rPr lang="pl-PL" dirty="0"/>
              <a:t> Na koniec zaś wszyscy bądźcie </a:t>
            </a:r>
            <a:r>
              <a:rPr lang="pl-PL" b="1" dirty="0"/>
              <a:t>jednomyślni</a:t>
            </a:r>
            <a:r>
              <a:rPr lang="pl-PL" dirty="0"/>
              <a:t>, </a:t>
            </a:r>
            <a:r>
              <a:rPr lang="pl-PL" b="1" dirty="0"/>
              <a:t>współczujący</a:t>
            </a:r>
            <a:r>
              <a:rPr lang="pl-PL" dirty="0"/>
              <a:t>, miłujący braci, miłosierni i uprzejmi. </a:t>
            </a:r>
            <a:r>
              <a:rPr lang="pl-PL" baseline="30000" dirty="0"/>
              <a:t>(3:9)</a:t>
            </a:r>
            <a:r>
              <a:rPr lang="pl-PL" dirty="0"/>
              <a:t> Nie oddawajcie złem za zło ani obelgą za obelgę. Przeciwnie, błogosławcie, gdyż wiecie, że do tego zostaliście powołani, abyście odziedziczyli błogosławieństwo. </a:t>
            </a:r>
            <a:r>
              <a:rPr lang="pl-PL" baseline="30000" dirty="0"/>
              <a:t>(3:10)</a:t>
            </a:r>
            <a:r>
              <a:rPr lang="pl-PL" dirty="0"/>
              <a:t> Kto bowiem chce miłować życie i oglądać dni dobre, niech powstrzyma język od zła, a usta od podstępnej mowy. </a:t>
            </a:r>
            <a:r>
              <a:rPr lang="pl-PL" baseline="30000" dirty="0"/>
              <a:t>(3:11)</a:t>
            </a:r>
            <a:r>
              <a:rPr lang="pl-PL" dirty="0"/>
              <a:t> Niech odwróci się od zła i czyni dobro, niech szuka pokoju i dąży do niego. </a:t>
            </a:r>
            <a:r>
              <a:rPr lang="pl-PL" baseline="30000" dirty="0"/>
              <a:t>(3:12)</a:t>
            </a:r>
            <a:r>
              <a:rPr lang="pl-PL" dirty="0"/>
              <a:t> </a:t>
            </a:r>
            <a:r>
              <a:rPr lang="pl-PL" u="sng" dirty="0"/>
              <a:t>Oczy Pana bowiem zwrócone są na sprawiedliwych, a jego uszy ku ich </a:t>
            </a:r>
            <a:r>
              <a:rPr lang="pl-PL" b="1" u="sng" dirty="0"/>
              <a:t>prośbom</a:t>
            </a:r>
            <a:r>
              <a:rPr lang="pl-PL" dirty="0"/>
              <a:t>, lecz oblicze Pana przeciwko tym, którzy źle czynią.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775742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568B6F-A1C3-0944-8D1D-065C00D67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Czytanie #8</a:t>
            </a:r>
            <a:br>
              <a:rPr lang="pl-PL" dirty="0"/>
            </a:br>
            <a:r>
              <a:rPr lang="pl-PL" dirty="0"/>
              <a:t>Ku dojrzałości - starszeństwo, biskupstwo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6059BA-074F-A84A-90BE-9B8A3C44A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988928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E9623206-42E9-5248-8DFC-A7023AF26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(5:1)</a:t>
            </a:r>
            <a:r>
              <a:rPr lang="pl-PL" dirty="0"/>
              <a:t> </a:t>
            </a:r>
            <a:r>
              <a:rPr lang="pl-PL" b="1" dirty="0"/>
              <a:t>Starszych</a:t>
            </a:r>
            <a:r>
              <a:rPr lang="pl-PL" dirty="0"/>
              <a:t>, którzy są wśród was, proszę jako również </a:t>
            </a:r>
            <a:r>
              <a:rPr lang="pl-PL" b="1" dirty="0"/>
              <a:t>starszy</a:t>
            </a:r>
            <a:r>
              <a:rPr lang="pl-PL" dirty="0"/>
              <a:t> i świadek cierpień Chrystusa oraz uczestnik chwały, która ma się objawić: </a:t>
            </a:r>
            <a:r>
              <a:rPr lang="pl-PL" baseline="30000" dirty="0"/>
              <a:t>(5:2)</a:t>
            </a:r>
            <a:r>
              <a:rPr lang="pl-PL" dirty="0"/>
              <a:t> Paście stado Boga, które jest wśród was, doglądając go nie z przymusu, ale dobrowolnie, nie dla brudnego zysku, ale z ochotą </a:t>
            </a:r>
            <a:r>
              <a:rPr lang="pl-PL" baseline="30000" dirty="0"/>
              <a:t>(5:3)</a:t>
            </a:r>
            <a:r>
              <a:rPr lang="pl-PL" dirty="0"/>
              <a:t> i nie jak ci, którzy panują nad dziedzictwem Pana, lecz jako wzór dla stada. </a:t>
            </a:r>
            <a:r>
              <a:rPr lang="pl-PL" baseline="30000" dirty="0"/>
              <a:t>(5:4)</a:t>
            </a:r>
            <a:r>
              <a:rPr lang="pl-PL" dirty="0"/>
              <a:t> A gdy się objawi Najwyższy Pasterz, otrzymacie niewiędnącą koronę chwały. </a:t>
            </a:r>
          </a:p>
          <a:p>
            <a:r>
              <a:rPr lang="pl-PL" baseline="30000" dirty="0"/>
              <a:t>(5:5)</a:t>
            </a:r>
            <a:r>
              <a:rPr lang="pl-PL" dirty="0"/>
              <a:t> Podobnie </a:t>
            </a:r>
            <a:r>
              <a:rPr lang="pl-PL" b="1" u="sng" dirty="0"/>
              <a:t>młodsi</a:t>
            </a:r>
            <a:r>
              <a:rPr lang="pl-PL" u="sng" dirty="0"/>
              <a:t>, bądźcie poddani starszym</a:t>
            </a:r>
            <a:r>
              <a:rPr lang="pl-P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4382039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568B6F-A1C3-0944-8D1D-065C00D67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Temat #8</a:t>
            </a:r>
            <a:br>
              <a:rPr lang="pl-PL" dirty="0"/>
            </a:br>
            <a:r>
              <a:rPr lang="pl-PL" dirty="0"/>
              <a:t>Ku dojrzałości - starszeństwo, biskupstwo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6059BA-074F-A84A-90BE-9B8A3C44A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161896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967837-1927-4C46-9B6E-1677989F9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Biskup – słowo bardzo zepsute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F593FA-8486-8B42-96EE-67CD3616C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Standard? </a:t>
            </a:r>
            <a:r>
              <a:rPr lang="pl-PL" i="1" dirty="0"/>
              <a:t>Biskupem niech będzie mąż nienaganny, mąż jednej żony, który dzieci potrafił wychować w pobożności </a:t>
            </a:r>
            <a:r>
              <a:rPr lang="pl-PL" dirty="0"/>
              <a:t>…</a:t>
            </a:r>
          </a:p>
          <a:p>
            <a:endParaRPr lang="pl-PL" dirty="0"/>
          </a:p>
          <a:p>
            <a:r>
              <a:rPr lang="pl-PL" dirty="0"/>
              <a:t>Po jakim czasie młodszy staje się starszym?</a:t>
            </a:r>
          </a:p>
        </p:txBody>
      </p:sp>
    </p:spTree>
    <p:extLst>
      <p:ext uri="{BB962C8B-B14F-4D97-AF65-F5344CB8AC3E}">
        <p14:creationId xmlns:p14="http://schemas.microsoft.com/office/powerpoint/2010/main" val="1281609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979954-AA35-B24D-B0FC-9F4FC28D1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Czytanie #1</a:t>
            </a:r>
            <a:br>
              <a:rPr lang="pl-PL" dirty="0"/>
            </a:br>
            <a:r>
              <a:rPr lang="pl-PL" dirty="0"/>
              <a:t>Wstęp, zakończenie </a:t>
            </a:r>
            <a:br>
              <a:rPr lang="pl-PL" dirty="0"/>
            </a:br>
            <a:r>
              <a:rPr lang="pl-PL" dirty="0"/>
              <a:t>i słowo o autorze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4854A02-FE9D-954C-9D79-ECE9D4922A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972343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568B6F-A1C3-0944-8D1D-065C00D67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Temat #9</a:t>
            </a:r>
            <a:br>
              <a:rPr lang="pl-PL" dirty="0"/>
            </a:br>
            <a:r>
              <a:rPr lang="pl-PL" dirty="0"/>
              <a:t>Ku dojrzałości – cierpliwość </a:t>
            </a:r>
            <a:br>
              <a:rPr lang="pl-PL" dirty="0"/>
            </a:br>
            <a:r>
              <a:rPr lang="pl-PL" dirty="0"/>
              <a:t>w cierpieniu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6059BA-074F-A84A-90BE-9B8A3C44A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796896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D1733C-8F3D-AA47-B724-DE7A9767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Precz z teologią </a:t>
            </a:r>
            <a:r>
              <a:rPr lang="pl-PL" dirty="0" err="1"/>
              <a:t>retrybucji</a:t>
            </a:r>
            <a:r>
              <a:rPr lang="pl-PL" dirty="0"/>
              <a:t>!</a:t>
            </a:r>
          </a:p>
          <a:p>
            <a:endParaRPr lang="pl-PL" dirty="0"/>
          </a:p>
          <a:p>
            <a:r>
              <a:rPr lang="pl-PL" sz="2400" b="0" dirty="0" err="1"/>
              <a:t>Rz</a:t>
            </a:r>
            <a:r>
              <a:rPr lang="pl-PL" sz="2400" b="0" dirty="0"/>
              <a:t> 8:28, Hiob 42:5</a:t>
            </a:r>
          </a:p>
        </p:txBody>
      </p:sp>
    </p:spTree>
    <p:extLst>
      <p:ext uri="{BB962C8B-B14F-4D97-AF65-F5344CB8AC3E}">
        <p14:creationId xmlns:p14="http://schemas.microsoft.com/office/powerpoint/2010/main" val="193141999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568B6F-A1C3-0944-8D1D-065C00D67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Czytanie #9</a:t>
            </a:r>
            <a:br>
              <a:rPr lang="pl-PL" dirty="0"/>
            </a:br>
            <a:r>
              <a:rPr lang="pl-PL" dirty="0"/>
              <a:t>Ku dojrzałości – cierpliwość </a:t>
            </a:r>
            <a:br>
              <a:rPr lang="pl-PL" dirty="0"/>
            </a:br>
            <a:r>
              <a:rPr lang="pl-PL" dirty="0"/>
              <a:t>w cierpieniu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6059BA-074F-A84A-90BE-9B8A3C44A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968021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E9EA069C-B44A-4240-BA29-2AB853ADA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(1:3)</a:t>
            </a:r>
            <a:r>
              <a:rPr lang="pl-PL" dirty="0"/>
              <a:t> Błogosławiony niech będzie Bóg i Ojciec naszego Pana Jezusa Chrystusa, który według swego wielkiego miłosierdzia </a:t>
            </a:r>
            <a:r>
              <a:rPr lang="pl-PL" u="sng" dirty="0"/>
              <a:t>zrodził nas na nowo do żywej nadziei</a:t>
            </a:r>
            <a:r>
              <a:rPr lang="pl-PL" dirty="0"/>
              <a:t> (…)</a:t>
            </a:r>
          </a:p>
          <a:p>
            <a:r>
              <a:rPr lang="pl-PL" baseline="30000" dirty="0"/>
              <a:t>(1:6)</a:t>
            </a:r>
            <a:r>
              <a:rPr lang="pl-PL" dirty="0"/>
              <a:t> Z tego się radujecie, choć teraz na krótko, jeśli trzeba, </a:t>
            </a:r>
            <a:r>
              <a:rPr lang="pl-PL" b="1" u="sng" dirty="0"/>
              <a:t>zasmuceni</a:t>
            </a:r>
            <a:r>
              <a:rPr lang="pl-PL" u="sng" dirty="0"/>
              <a:t> jesteście z powodu rozmaitych </a:t>
            </a:r>
            <a:r>
              <a:rPr lang="pl-PL" b="1" u="sng" dirty="0"/>
              <a:t>prób</a:t>
            </a:r>
            <a:r>
              <a:rPr lang="pl-PL" dirty="0"/>
              <a:t> </a:t>
            </a:r>
            <a:r>
              <a:rPr lang="pl-PL" baseline="30000" dirty="0"/>
              <a:t>(1:7)</a:t>
            </a:r>
            <a:r>
              <a:rPr lang="pl-PL" dirty="0"/>
              <a:t> aby </a:t>
            </a:r>
            <a:r>
              <a:rPr lang="pl-PL" u="sng" dirty="0"/>
              <a:t>doświadczenie waszej wiary, o wiele cenniejszej od zniszczalnego złota, które jednak </a:t>
            </a:r>
            <a:r>
              <a:rPr lang="pl-PL" b="1" u="sng" dirty="0"/>
              <a:t>próbuje</a:t>
            </a:r>
            <a:r>
              <a:rPr lang="pl-PL" u="sng" dirty="0"/>
              <a:t> się w ogniu, okazało się ku chwale, czci i sławie przy objawieniu Jezusa Chrystusa</a:t>
            </a:r>
            <a:r>
              <a:rPr lang="pl-PL" dirty="0"/>
              <a:t> </a:t>
            </a:r>
            <a:r>
              <a:rPr lang="pl-PL" baseline="30000" dirty="0"/>
              <a:t>(1:8)</a:t>
            </a:r>
            <a:r>
              <a:rPr lang="pl-PL" dirty="0"/>
              <a:t> a choć go nie widzieliście, miłujecie; i w niego, choć teraz go nie widzicie, wierzycie; i cieszycie się radością niewysłowioną i pełną chwały </a:t>
            </a:r>
            <a:r>
              <a:rPr lang="pl-PL" baseline="30000" dirty="0"/>
              <a:t>(1:9)</a:t>
            </a:r>
            <a:r>
              <a:rPr lang="pl-PL" dirty="0"/>
              <a:t> </a:t>
            </a:r>
            <a:r>
              <a:rPr lang="pl-PL" b="1" dirty="0"/>
              <a:t>otrzymując</a:t>
            </a:r>
            <a:r>
              <a:rPr lang="pl-PL" dirty="0"/>
              <a:t> koniec waszej wiary – </a:t>
            </a:r>
            <a:r>
              <a:rPr lang="pl-PL" b="1" dirty="0"/>
              <a:t>zbawienie dusz</a:t>
            </a:r>
            <a:r>
              <a:rPr lang="pl-PL" dirty="0"/>
              <a:t>. </a:t>
            </a:r>
          </a:p>
          <a:p>
            <a:r>
              <a:rPr lang="pl-PL" dirty="0"/>
              <a:t>(…)</a:t>
            </a:r>
          </a:p>
          <a:p>
            <a:r>
              <a:rPr lang="pl-PL" baseline="30000" dirty="0"/>
              <a:t>(3:8)</a:t>
            </a:r>
            <a:r>
              <a:rPr lang="pl-PL" dirty="0"/>
              <a:t> Na koniec zaś wszyscy bądźcie (…)  uprzejmi. </a:t>
            </a:r>
            <a:r>
              <a:rPr lang="pl-PL" baseline="30000" dirty="0"/>
              <a:t>(3:9)</a:t>
            </a:r>
            <a:r>
              <a:rPr lang="pl-PL" dirty="0"/>
              <a:t> Nie oddawajcie złem za zło ani obelgą za obelgę. </a:t>
            </a:r>
            <a:r>
              <a:rPr lang="pl-PL" b="1" dirty="0"/>
              <a:t>Przeciwnie, błogosławcie</a:t>
            </a:r>
            <a:r>
              <a:rPr lang="pl-PL" dirty="0"/>
              <a:t>, gdyż wiecie, że do tego zostaliście powołani, abyście odziedziczyli błogosławieństwo. </a:t>
            </a:r>
            <a:r>
              <a:rPr lang="pl-PL" baseline="30000" dirty="0"/>
              <a:t>(3:10)</a:t>
            </a:r>
            <a:r>
              <a:rPr lang="pl-PL" dirty="0"/>
              <a:t> Kto bowiem chce miłować życie i oglądać dni dobre, niech powstrzyma język od zła, a usta od podstępnej mowy. </a:t>
            </a:r>
            <a:r>
              <a:rPr lang="pl-PL" baseline="30000" dirty="0"/>
              <a:t>(3:11)</a:t>
            </a:r>
            <a:r>
              <a:rPr lang="pl-PL" dirty="0"/>
              <a:t> Niech odwróci się od zła i czyni dobro, niech szuka pokoju i dąży do niego. </a:t>
            </a:r>
            <a:r>
              <a:rPr lang="pl-PL" baseline="30000" dirty="0"/>
              <a:t>(3:12)</a:t>
            </a:r>
            <a:r>
              <a:rPr lang="pl-PL" dirty="0"/>
              <a:t> Oczy Pana bowiem zwrócone są na sprawiedliwych, a jego uszy ku ich prośbom, lecz oblicze Pana przeciwko tym, którzy źle czynią. </a:t>
            </a:r>
          </a:p>
          <a:p>
            <a:r>
              <a:rPr lang="pl-PL" baseline="30000" dirty="0"/>
              <a:t>(3:13)</a:t>
            </a:r>
            <a:r>
              <a:rPr lang="pl-PL" dirty="0"/>
              <a:t> Kto …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584175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E9EA069C-B44A-4240-BA29-2AB853ADA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(3:13)</a:t>
            </a:r>
            <a:r>
              <a:rPr lang="pl-PL" dirty="0"/>
              <a:t> Kto wyrządzi wam zło, jeśli będziecie naśladowcami dobra? </a:t>
            </a:r>
            <a:r>
              <a:rPr lang="pl-PL" baseline="30000" dirty="0"/>
              <a:t>(3:14)</a:t>
            </a:r>
            <a:r>
              <a:rPr lang="pl-PL" dirty="0"/>
              <a:t> Ale jeśli nawet </a:t>
            </a:r>
            <a:r>
              <a:rPr lang="pl-PL" b="1" dirty="0"/>
              <a:t>cierpicie dla sprawiedliwości</a:t>
            </a:r>
            <a:r>
              <a:rPr lang="pl-PL" dirty="0"/>
              <a:t>, błogosławieni jesteście. Nie bójcie się ich gróźb ani się nie lękajcie. </a:t>
            </a:r>
            <a:r>
              <a:rPr lang="pl-PL" baseline="30000" dirty="0"/>
              <a:t>(3:15)</a:t>
            </a:r>
            <a:r>
              <a:rPr lang="pl-PL" dirty="0"/>
              <a:t> Lecz Pana Boga uświęcajcie w waszych sercach i bądźcie zawsze gotowi udzielić odpowiedzi każdemu, kto domaga się od was uzasadnienia waszej nadziei, z łagodnością i bojaźnią. </a:t>
            </a:r>
            <a:r>
              <a:rPr lang="pl-PL" baseline="30000" dirty="0"/>
              <a:t>(3:16)</a:t>
            </a:r>
            <a:r>
              <a:rPr lang="pl-PL" dirty="0"/>
              <a:t> Miejcie czyste sumienie, aby za to, że mówią o was źle, jak o złoczyńcach, zostali zawstydzeni ci, którzy zniesławiają wasze dobre postępowanie w Chrystusie. </a:t>
            </a:r>
            <a:r>
              <a:rPr lang="pl-PL" baseline="30000" dirty="0"/>
              <a:t>(3:17)</a:t>
            </a:r>
            <a:r>
              <a:rPr lang="pl-PL" dirty="0"/>
              <a:t> Lepiej bowiem – jeśli taka jest wola Boga – </a:t>
            </a:r>
            <a:r>
              <a:rPr lang="pl-PL" b="1" dirty="0"/>
              <a:t>cierpieć</a:t>
            </a:r>
            <a:r>
              <a:rPr lang="pl-PL" dirty="0"/>
              <a:t>, czyniąc dobrze, aniżeli czyniąc źle. </a:t>
            </a:r>
            <a:r>
              <a:rPr lang="pl-PL" baseline="30000" dirty="0"/>
              <a:t>(3:18)</a:t>
            </a:r>
            <a:r>
              <a:rPr lang="pl-PL" dirty="0"/>
              <a:t> Gdyż i Chrystus raz za grzechy </a:t>
            </a:r>
            <a:r>
              <a:rPr lang="pl-PL" b="1" dirty="0"/>
              <a:t>cierpiał</a:t>
            </a:r>
            <a:r>
              <a:rPr lang="pl-PL" dirty="0"/>
              <a:t>, sprawiedliwy za niesprawiedliwych, aby nas przyprowadzić do Boga; uśmiercony w ciele, lecz ożywiony Duchem </a:t>
            </a:r>
            <a:r>
              <a:rPr lang="pl-PL" baseline="30000" dirty="0"/>
              <a:t>(3:19)</a:t>
            </a:r>
            <a:r>
              <a:rPr lang="pl-PL" dirty="0"/>
              <a:t> w którym poszedł i głosił też duchom będącym w więzieniu;  </a:t>
            </a:r>
            <a:r>
              <a:rPr lang="pl-PL" baseline="30000" dirty="0"/>
              <a:t>(3:20)</a:t>
            </a:r>
            <a:r>
              <a:rPr lang="pl-PL" dirty="0"/>
              <a:t> niegdyś nieposłusznym, gdy za dni Noego raz oczekiwała Boża cierpliwość, kiedy budowano arkę, w której niewiele, to jest osiem dusz, zostało uratowanych przez wodę. </a:t>
            </a:r>
            <a:r>
              <a:rPr lang="pl-PL" baseline="30000" dirty="0"/>
              <a:t>(3:21)</a:t>
            </a:r>
            <a:r>
              <a:rPr lang="pl-PL" dirty="0"/>
              <a:t> Teraz też chrzest, będąc tego odbiciem, zbawia nas – nie jest usunięciem cielesnego brudu, ale odpowiedzią czystego sumienia wobec Boga – przez zmartwychwstanie Jezusa Chrystusa </a:t>
            </a:r>
            <a:r>
              <a:rPr lang="pl-PL" baseline="30000" dirty="0"/>
              <a:t>(3:22)</a:t>
            </a:r>
            <a:r>
              <a:rPr lang="pl-PL" dirty="0"/>
              <a:t> który, poszedłszy do nieba, jest po prawicy Boga, a zostali mu poddani aniołowie, zwierzchności i moce. </a:t>
            </a:r>
          </a:p>
          <a:p>
            <a:r>
              <a:rPr lang="pl-PL" baseline="30000" dirty="0"/>
              <a:t>(4:1)</a:t>
            </a:r>
            <a:r>
              <a:rPr lang="pl-PL" dirty="0"/>
              <a:t> Skoro więc …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074526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E9EA069C-B44A-4240-BA29-2AB853ADA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(4:1)</a:t>
            </a:r>
            <a:r>
              <a:rPr lang="pl-PL" dirty="0"/>
              <a:t> Skoro więc Chrystus cierpiał za nas w ciele, wy również </a:t>
            </a:r>
            <a:r>
              <a:rPr lang="pl-PL" u="sng" dirty="0"/>
              <a:t>uzbrójcie się tą samą myślą</a:t>
            </a:r>
            <a:r>
              <a:rPr lang="pl-PL" dirty="0"/>
              <a:t>, że ten, kto cierpiał w ciele, zaprzestał grzechu </a:t>
            </a:r>
            <a:r>
              <a:rPr lang="pl-PL" baseline="30000" dirty="0"/>
              <a:t>(4:2)</a:t>
            </a:r>
            <a:r>
              <a:rPr lang="pl-PL" dirty="0"/>
              <a:t> </a:t>
            </a:r>
            <a:r>
              <a:rPr lang="pl-PL" u="sng" dirty="0"/>
              <a:t>aby żyć </a:t>
            </a:r>
            <a:r>
              <a:rPr lang="pl-PL" b="1" u="sng" dirty="0"/>
              <a:t>resztę czasu</a:t>
            </a:r>
            <a:r>
              <a:rPr lang="pl-PL" u="sng" dirty="0"/>
              <a:t> w ciele już nie dla ludzkich pożądliwości, lecz dla woli Boga</a:t>
            </a:r>
            <a:r>
              <a:rPr lang="pl-PL" dirty="0"/>
              <a:t>. </a:t>
            </a:r>
            <a:r>
              <a:rPr lang="pl-PL" baseline="30000" dirty="0"/>
              <a:t>(4:3)</a:t>
            </a:r>
            <a:r>
              <a:rPr lang="pl-PL" dirty="0"/>
              <a:t> Wystarczy nam bowiem, że w minionym okresie życia spełnialiśmy zachcianki pogan, żyjąc w rozpuście, pożądliwościach, pijaństwie, biesiadach, pijatykach i niegodziwym bałwochwalstwie. </a:t>
            </a:r>
            <a:r>
              <a:rPr lang="pl-PL" baseline="30000" dirty="0"/>
              <a:t>(4:4)</a:t>
            </a:r>
            <a:r>
              <a:rPr lang="pl-PL" dirty="0"/>
              <a:t> Dlatego dziwią się, że nie nurzacie się z nimi w tym samym zalewie rozpusty, i źle o was mówią. </a:t>
            </a:r>
            <a:r>
              <a:rPr lang="pl-PL" baseline="30000" dirty="0"/>
              <a:t>(4:5)</a:t>
            </a:r>
            <a:r>
              <a:rPr lang="pl-PL" dirty="0"/>
              <a:t> Zdadzą oni sprawę temu, który gotowy jest sądzić żywych i umarłych. </a:t>
            </a:r>
            <a:r>
              <a:rPr lang="pl-PL" baseline="30000" dirty="0"/>
              <a:t>(4:6)</a:t>
            </a:r>
            <a:r>
              <a:rPr lang="pl-PL" dirty="0"/>
              <a:t> Dlatego bowiem i umarłym głoszono ewangelię, aby byli sądzeni według ludzi w ciele, ale żyli według Boga w duchu. </a:t>
            </a:r>
            <a:r>
              <a:rPr lang="pl-PL" baseline="30000" dirty="0"/>
              <a:t>(4:7)</a:t>
            </a:r>
            <a:r>
              <a:rPr lang="pl-PL" dirty="0"/>
              <a:t> Zbliża się zaś koniec wszystkiego. </a:t>
            </a:r>
            <a:r>
              <a:rPr lang="pl-PL" u="sng" dirty="0"/>
              <a:t>Bądźcie więc </a:t>
            </a:r>
            <a:r>
              <a:rPr lang="pl-PL" b="1" u="sng" dirty="0"/>
              <a:t>trzeźwi</a:t>
            </a:r>
            <a:r>
              <a:rPr lang="pl-PL" dirty="0"/>
              <a:t> i </a:t>
            </a:r>
            <a:r>
              <a:rPr lang="pl-PL" b="1" dirty="0"/>
              <a:t>czujni</a:t>
            </a:r>
            <a:r>
              <a:rPr lang="pl-PL" dirty="0"/>
              <a:t> w modlitwie. </a:t>
            </a:r>
          </a:p>
          <a:p>
            <a:r>
              <a:rPr lang="pl-PL" baseline="30000" dirty="0"/>
              <a:t>(4:8)</a:t>
            </a:r>
            <a:r>
              <a:rPr lang="pl-PL" dirty="0"/>
              <a:t> Przede wszystkim miejcie </a:t>
            </a:r>
            <a:r>
              <a:rPr lang="pl-PL" b="1" dirty="0"/>
              <a:t>gorliwą</a:t>
            </a:r>
            <a:r>
              <a:rPr lang="pl-PL" dirty="0"/>
              <a:t> miłość jedni dla drugich, bo miłość zakrywa mnóstwo grzechów. </a:t>
            </a:r>
            <a:r>
              <a:rPr lang="pl-PL" baseline="30000" dirty="0"/>
              <a:t>(4:9)</a:t>
            </a:r>
            <a:r>
              <a:rPr lang="pl-PL" dirty="0"/>
              <a:t> Bądźcie dla siebie gościnni bez szemrania. </a:t>
            </a:r>
            <a:r>
              <a:rPr lang="pl-PL" baseline="30000" dirty="0"/>
              <a:t>(4:10)</a:t>
            </a:r>
            <a:r>
              <a:rPr lang="pl-PL" dirty="0"/>
              <a:t> Jako dobrzy szafarze różnorakiej łaski Bożej usługujcie sobie nawzajem tym darem, jaki każdy otrzymał. </a:t>
            </a:r>
          </a:p>
          <a:p>
            <a:r>
              <a:rPr lang="pl-PL" baseline="30000" dirty="0"/>
              <a:t>(4:11)</a:t>
            </a:r>
            <a:r>
              <a:rPr lang="pl-PL" dirty="0"/>
              <a:t> Jeśli ktoś przemawia, niech mówi jak wyroki Boga, jeśli ktoś usługuje, niech to czyni z mocy, której Bóg udziela, aby we wszystkim był uwielbiony Bóg przez Jezusa Chrystusa. Jemu chwała i panowanie na wieki wieków. </a:t>
            </a:r>
          </a:p>
          <a:p>
            <a:r>
              <a:rPr lang="pl-PL" dirty="0"/>
              <a:t>Amen. </a:t>
            </a:r>
          </a:p>
          <a:p>
            <a:r>
              <a:rPr lang="pl-PL" baseline="30000" dirty="0"/>
              <a:t>(4:12)</a:t>
            </a:r>
            <a:r>
              <a:rPr lang="pl-PL" dirty="0"/>
              <a:t> Umiłowani …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255766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E9EA069C-B44A-4240-BA29-2AB853ADA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(4:12)</a:t>
            </a:r>
            <a:r>
              <a:rPr lang="pl-PL" dirty="0"/>
              <a:t> Umiłowani, nie dziwcie się temu </a:t>
            </a:r>
            <a:r>
              <a:rPr lang="pl-PL" b="1" u="sng" dirty="0"/>
              <a:t>ogniowi</a:t>
            </a:r>
            <a:r>
              <a:rPr lang="pl-PL" u="sng" dirty="0"/>
              <a:t>, który na was przychodzi</a:t>
            </a:r>
            <a:r>
              <a:rPr lang="pl-PL" dirty="0"/>
              <a:t>, aby was doświadczyć, jakby was coś niezwykłego spotkało; </a:t>
            </a:r>
            <a:r>
              <a:rPr lang="pl-PL" baseline="30000" dirty="0"/>
              <a:t>(4:13)</a:t>
            </a:r>
            <a:r>
              <a:rPr lang="pl-PL" dirty="0"/>
              <a:t> Lecz radujcie się z tego, że jesteście uczestnikami </a:t>
            </a:r>
            <a:r>
              <a:rPr lang="pl-PL" b="1" dirty="0"/>
              <a:t>cierpień</a:t>
            </a:r>
            <a:r>
              <a:rPr lang="pl-PL" dirty="0"/>
              <a:t> Chrystusa, abyście i podczas objawienia jego chwały cieszyli się i weselili. </a:t>
            </a:r>
          </a:p>
          <a:p>
            <a:r>
              <a:rPr lang="pl-PL" baseline="30000" dirty="0"/>
              <a:t>(4:14)</a:t>
            </a:r>
            <a:r>
              <a:rPr lang="pl-PL" dirty="0"/>
              <a:t> Jeśli was znieważają z powodu imienia Chrystusa, błogosławieni jesteście, gdyż Duch chwały, Duch Boży spoczywa na was, który przez nich jest </a:t>
            </a:r>
            <a:r>
              <a:rPr lang="pl-PL" dirty="0" err="1"/>
              <a:t>bluźniony</a:t>
            </a:r>
            <a:r>
              <a:rPr lang="pl-PL" dirty="0"/>
              <a:t>, ale przez was jest uwielbiony. </a:t>
            </a:r>
            <a:r>
              <a:rPr lang="pl-PL" baseline="30000" dirty="0"/>
              <a:t>(4:15)</a:t>
            </a:r>
            <a:r>
              <a:rPr lang="pl-PL" dirty="0"/>
              <a:t> Nikt z was niech nie cierpi jednak jako morderca albo złodziej, albo złoczyńca, albo jako człowiek, który się wtrąca do cudzych spraw. </a:t>
            </a:r>
            <a:r>
              <a:rPr lang="pl-PL" baseline="30000" dirty="0"/>
              <a:t>(4:16)</a:t>
            </a:r>
            <a:r>
              <a:rPr lang="pl-PL" dirty="0"/>
              <a:t> Lecz jeśli cierpi jako chrześcijanin, niech się nie wstydzi, niech raczej chwali Boga z tego powodu. </a:t>
            </a:r>
            <a:r>
              <a:rPr lang="pl-PL" baseline="30000" dirty="0"/>
              <a:t>(4:17)</a:t>
            </a:r>
            <a:r>
              <a:rPr lang="pl-PL" dirty="0"/>
              <a:t> Nadszedł bowiem czas, aby sąd rozpoczął się od domu Bożego, a jeśli rozpoczyna się od nas, to jaki będzie koniec tych, którzy są nieposłuszni ewangelii Bożej? </a:t>
            </a:r>
          </a:p>
          <a:p>
            <a:r>
              <a:rPr lang="pl-PL" baseline="30000" dirty="0"/>
              <a:t>(4:18)</a:t>
            </a:r>
            <a:r>
              <a:rPr lang="pl-PL" dirty="0"/>
              <a:t> A ponieważ sprawiedliwy z trudnością będzie zbawiony, gdzie się znajdzie bezbożny i grzesznik? </a:t>
            </a:r>
          </a:p>
          <a:p>
            <a:r>
              <a:rPr lang="pl-PL" baseline="30000" dirty="0"/>
              <a:t>(4:19)</a:t>
            </a:r>
            <a:r>
              <a:rPr lang="pl-PL" dirty="0"/>
              <a:t> Tak więc ci, którzy </a:t>
            </a:r>
            <a:r>
              <a:rPr lang="pl-PL" b="1" dirty="0"/>
              <a:t>cierpią</a:t>
            </a:r>
            <a:r>
              <a:rPr lang="pl-PL" dirty="0"/>
              <a:t> zgodnie z wolą Boga, niech powierzają swoje dusze jemu jako wiernemu Stwórcy, dobrze czyniąc. </a:t>
            </a:r>
          </a:p>
          <a:p>
            <a:r>
              <a:rPr lang="pl-PL" dirty="0"/>
              <a:t>(…)</a:t>
            </a:r>
          </a:p>
        </p:txBody>
      </p:sp>
    </p:spTree>
    <p:extLst>
      <p:ext uri="{BB962C8B-B14F-4D97-AF65-F5344CB8AC3E}">
        <p14:creationId xmlns:p14="http://schemas.microsoft.com/office/powerpoint/2010/main" val="122735430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E9EA069C-B44A-4240-BA29-2AB853ADA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(…)</a:t>
            </a:r>
          </a:p>
          <a:p>
            <a:r>
              <a:rPr lang="pl-PL" baseline="30000" dirty="0"/>
              <a:t>(5:7)</a:t>
            </a:r>
            <a:r>
              <a:rPr lang="pl-PL" dirty="0"/>
              <a:t> Wszystkie wasze troski przerzućcie na niego, gdyż on troszczy się o was.  </a:t>
            </a:r>
            <a:r>
              <a:rPr lang="pl-PL" baseline="30000" dirty="0"/>
              <a:t>(5:8)</a:t>
            </a:r>
            <a:r>
              <a:rPr lang="pl-PL" dirty="0"/>
              <a:t> Bądźcie trzeźwi, czuwajcie, bo wasz przeciwnik, diabeł, jak lew ryczący krąży, szukając, kogo by pożreć. </a:t>
            </a:r>
            <a:r>
              <a:rPr lang="pl-PL" baseline="30000" dirty="0"/>
              <a:t>(5:9)</a:t>
            </a:r>
            <a:r>
              <a:rPr lang="pl-PL" dirty="0"/>
              <a:t> </a:t>
            </a:r>
            <a:r>
              <a:rPr lang="pl-PL" b="1" dirty="0"/>
              <a:t>Przeciwstawiajcie</a:t>
            </a:r>
            <a:r>
              <a:rPr lang="pl-PL" dirty="0"/>
              <a:t> się mu, mocni w wierze, wiedząc, że </a:t>
            </a:r>
            <a:r>
              <a:rPr lang="pl-PL" u="sng" dirty="0"/>
              <a:t>te same cierpienia są udziałem waszych braci na świecie</a:t>
            </a:r>
            <a:r>
              <a:rPr lang="pl-PL" dirty="0"/>
              <a:t>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9897608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039A6D-38BC-F14E-A29B-0D6DB5FD4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7EC733-5904-504C-B3E9-F75B8028C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4800" dirty="0"/>
              <a:t>Błogosławiony mąż, który znosi próbę, który został wypróbowany, gdyż otrzyma wieniec życia, który obiecał Pan tym, którzy Go miłują.</a:t>
            </a:r>
          </a:p>
        </p:txBody>
      </p:sp>
    </p:spTree>
    <p:extLst>
      <p:ext uri="{BB962C8B-B14F-4D97-AF65-F5344CB8AC3E}">
        <p14:creationId xmlns:p14="http://schemas.microsoft.com/office/powerpoint/2010/main" val="182611198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57B4C35-D4E6-364D-85A7-DA0F8B5E6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Jako kościół (ciało Chrystusa) musimy się chyba dużo nauczyć.</a:t>
            </a:r>
          </a:p>
        </p:txBody>
      </p:sp>
    </p:spTree>
    <p:extLst>
      <p:ext uri="{BB962C8B-B14F-4D97-AF65-F5344CB8AC3E}">
        <p14:creationId xmlns:p14="http://schemas.microsoft.com/office/powerpoint/2010/main" val="3734512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EDB1A6F-051A-6448-AE42-4FB8635EC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(1:1)</a:t>
            </a:r>
            <a:r>
              <a:rPr lang="pl-PL" dirty="0"/>
              <a:t> </a:t>
            </a:r>
            <a:r>
              <a:rPr lang="pl-PL" b="1" u="sng" dirty="0"/>
              <a:t>Piotr, apostoł Jezusa Chrystusa</a:t>
            </a:r>
            <a:r>
              <a:rPr lang="pl-PL" dirty="0"/>
              <a:t>, do wychodźców rozproszonych w Poncie, </a:t>
            </a:r>
            <a:r>
              <a:rPr lang="pl-PL" dirty="0" err="1"/>
              <a:t>Galacji</a:t>
            </a:r>
            <a:r>
              <a:rPr lang="pl-PL" dirty="0"/>
              <a:t>, Kapadocji, Azji i Bitynii; </a:t>
            </a:r>
            <a:r>
              <a:rPr lang="pl-PL" baseline="30000" dirty="0"/>
              <a:t>(1:2)</a:t>
            </a:r>
            <a:r>
              <a:rPr lang="pl-PL" dirty="0"/>
              <a:t> wybranych według uprzedniej wiedzy Boga Ojca, przez uświęcenie Ducha dla posłuszeństwa i pokropienia krwią Jezusa Chrystusa. </a:t>
            </a:r>
          </a:p>
          <a:p>
            <a:r>
              <a:rPr lang="pl-PL" dirty="0"/>
              <a:t>Łaska i pokój niech się wam pomnożą. </a:t>
            </a:r>
          </a:p>
          <a:p>
            <a:r>
              <a:rPr lang="pl-PL" baseline="30000" dirty="0"/>
              <a:t>(1:3)</a:t>
            </a:r>
            <a:r>
              <a:rPr lang="pl-PL" dirty="0"/>
              <a:t> Błogosławiony niech będzie Bóg i Ojciec naszego Pana Jezusa Chrystusa, który (…)</a:t>
            </a:r>
          </a:p>
          <a:p>
            <a:r>
              <a:rPr lang="pl-PL" dirty="0"/>
              <a:t>(…)</a:t>
            </a:r>
          </a:p>
          <a:p>
            <a:r>
              <a:rPr lang="pl-PL" baseline="30000" dirty="0"/>
              <a:t>(5:1)</a:t>
            </a:r>
            <a:r>
              <a:rPr lang="pl-PL" dirty="0"/>
              <a:t> Starszych, którzy są wśród was, proszę </a:t>
            </a:r>
            <a:r>
              <a:rPr lang="pl-PL" u="sng" dirty="0"/>
              <a:t>jako również </a:t>
            </a:r>
            <a:r>
              <a:rPr lang="pl-PL" b="1" u="sng" dirty="0"/>
              <a:t>starszy</a:t>
            </a:r>
            <a:r>
              <a:rPr lang="pl-PL" dirty="0"/>
              <a:t> i </a:t>
            </a:r>
            <a:r>
              <a:rPr lang="pl-PL" b="1" u="sng" dirty="0"/>
              <a:t>świadek</a:t>
            </a:r>
            <a:r>
              <a:rPr lang="pl-PL" u="sng" dirty="0"/>
              <a:t> cierpień Chrystusa</a:t>
            </a:r>
            <a:r>
              <a:rPr lang="pl-PL" dirty="0"/>
              <a:t> oraz </a:t>
            </a:r>
            <a:r>
              <a:rPr lang="pl-PL" b="1" u="sng" dirty="0"/>
              <a:t>uczestnik</a:t>
            </a:r>
            <a:r>
              <a:rPr lang="pl-PL" u="sng" dirty="0"/>
              <a:t> chwały, która ma się objawić:</a:t>
            </a:r>
            <a:r>
              <a:rPr lang="pl-PL" dirty="0"/>
              <a:t> </a:t>
            </a:r>
            <a:r>
              <a:rPr lang="pl-PL" baseline="30000" dirty="0"/>
              <a:t>(5:2)</a:t>
            </a:r>
            <a:r>
              <a:rPr lang="pl-PL" dirty="0"/>
              <a:t> Paście stado Boga, (…)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960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568B6F-A1C3-0944-8D1D-065C00D67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Temat #10</a:t>
            </a:r>
            <a:br>
              <a:rPr lang="pl-PL" dirty="0"/>
            </a:br>
            <a:r>
              <a:rPr lang="pl-PL" dirty="0"/>
              <a:t>Proces wzrostu, rozwoju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6059BA-074F-A84A-90BE-9B8A3C44A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460072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6A119E-9212-FA4A-8019-38D1AE157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Ewolucjonizm? Nie tym razem!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470A370-5FE2-1E41-93AC-F9CED2A45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65244"/>
            <a:ext cx="9753600" cy="43053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15CD66AD-7DD2-7E4A-A9DD-BD99EF8C90E0}"/>
              </a:ext>
            </a:extLst>
          </p:cNvPr>
          <p:cNvSpPr txBox="1"/>
          <p:nvPr/>
        </p:nvSpPr>
        <p:spPr>
          <a:xfrm rot="20695997">
            <a:off x="1516566" y="2209056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solidFill>
                  <a:srgbClr val="FF0000"/>
                </a:solidFill>
              </a:rPr>
              <a:t>1P3:15n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CC5F5D74-EEC1-1740-9E97-4AA3A6C9C248}"/>
              </a:ext>
            </a:extLst>
          </p:cNvPr>
          <p:cNvCxnSpPr/>
          <p:nvPr/>
        </p:nvCxnSpPr>
        <p:spPr>
          <a:xfrm flipV="1">
            <a:off x="1766807" y="1239864"/>
            <a:ext cx="8824993" cy="5130680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2FD02E18-4546-5144-863B-8BDACDBE1836}"/>
              </a:ext>
            </a:extLst>
          </p:cNvPr>
          <p:cNvCxnSpPr/>
          <p:nvPr/>
        </p:nvCxnSpPr>
        <p:spPr>
          <a:xfrm>
            <a:off x="3983064" y="1565329"/>
            <a:ext cx="6137329" cy="4805215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96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409C841-539C-9F4C-8030-B4C5C30E0D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21"/>
          <a:stretch/>
        </p:blipFill>
        <p:spPr>
          <a:xfrm>
            <a:off x="3292325" y="2314541"/>
            <a:ext cx="4508500" cy="1224136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F6D50156-1786-A349-AB52-73BCF6DDD9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16"/>
          <a:stretch/>
        </p:blipFill>
        <p:spPr>
          <a:xfrm>
            <a:off x="2423592" y="2314541"/>
            <a:ext cx="6554328" cy="216024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BCBDEC07-F9F0-DB46-B331-6739453DDB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30"/>
          <a:stretch/>
        </p:blipFill>
        <p:spPr>
          <a:xfrm>
            <a:off x="1919537" y="1956030"/>
            <a:ext cx="7999971" cy="287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9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Proces rozwoju przedsiębiorstwa w czasie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836" y="1913659"/>
            <a:ext cx="7269018" cy="477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6473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7839FFC-D9F4-3C41-ACF8-B41CE7F71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66" y="620688"/>
            <a:ext cx="8128000" cy="4064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07358FB1-7CFA-EB49-9251-FCF7B0863FA3}"/>
              </a:ext>
            </a:extLst>
          </p:cNvPr>
          <p:cNvSpPr txBox="1"/>
          <p:nvPr/>
        </p:nvSpPr>
        <p:spPr>
          <a:xfrm>
            <a:off x="1271817" y="4348852"/>
            <a:ext cx="922148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/>
              <a:t>Bo postanowione ludziom raz umrzeć,</a:t>
            </a:r>
            <a:br>
              <a:rPr lang="pl-PL" sz="3600" dirty="0"/>
            </a:br>
            <a:r>
              <a:rPr lang="pl-PL" sz="3600" dirty="0"/>
              <a:t>						a potem sąd!</a:t>
            </a:r>
          </a:p>
          <a:p>
            <a:pPr algn="r"/>
            <a:r>
              <a:rPr lang="pl-PL" sz="2000" dirty="0"/>
              <a:t>(List do Hebrajczyków 9:27)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B3FA6E9-A6A3-2849-BE5A-891943EC6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787" y="2747261"/>
            <a:ext cx="685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7349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116BBDF1-B045-0645-86DD-6DBFB6805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49" y="439067"/>
            <a:ext cx="8426993" cy="46085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C6E90EA-7851-4641-AA09-52729B60DF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31"/>
          <a:stretch/>
        </p:blipFill>
        <p:spPr>
          <a:xfrm>
            <a:off x="6739753" y="3965691"/>
            <a:ext cx="4466456" cy="272504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5770359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84099F9-6C7C-3F42-A981-20F2F9F34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5" y="3874578"/>
            <a:ext cx="12170217" cy="266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3272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615BAC5-8EBB-4E46-9C20-254BCF388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99" y="236333"/>
            <a:ext cx="11735872" cy="1325563"/>
          </a:xfrm>
        </p:spPr>
        <p:txBody>
          <a:bodyPr>
            <a:normAutofit/>
          </a:bodyPr>
          <a:lstStyle/>
          <a:p>
            <a:r>
              <a:rPr lang="pl-PL" dirty="0"/>
              <a:t>Fazy z rożnych materiałów dotyczących </a:t>
            </a:r>
            <a:r>
              <a:rPr lang="pl-PL" dirty="0" err="1"/>
              <a:t>uczniostwa</a:t>
            </a:r>
            <a:r>
              <a:rPr lang="pl-PL" dirty="0"/>
              <a:t>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37F095D-1668-7B42-A4F4-E981F0057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5" y="3874578"/>
            <a:ext cx="12170217" cy="2666596"/>
          </a:xfrm>
          <a:prstGeom prst="rect">
            <a:avLst/>
          </a:prstGeom>
        </p:spPr>
      </p:pic>
      <p:sp>
        <p:nvSpPr>
          <p:cNvPr id="7" name="Symbol zastępczy zawartości 3">
            <a:extLst>
              <a:ext uri="{FF2B5EF4-FFF2-40B4-BE49-F238E27FC236}">
                <a16:creationId xmlns:a16="http://schemas.microsoft.com/office/drawing/2014/main" id="{D30FD89E-5A79-834C-9689-EA7D66A9BE0A}"/>
              </a:ext>
            </a:extLst>
          </p:cNvPr>
          <p:cNvSpPr txBox="1">
            <a:spLocks/>
          </p:cNvSpPr>
          <p:nvPr/>
        </p:nvSpPr>
        <p:spPr>
          <a:xfrm>
            <a:off x="371441" y="1343060"/>
            <a:ext cx="7010180" cy="3548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Niewiara -&gt; wiara (nowe narodzenie)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Ku dojrzałości </a:t>
            </a:r>
          </a:p>
          <a:p>
            <a:pPr marL="1143000" lvl="1" indent="-457200"/>
            <a:r>
              <a:rPr lang="pl-PL" dirty="0"/>
              <a:t>dzieciak</a:t>
            </a:r>
          </a:p>
          <a:p>
            <a:pPr marL="1143000" lvl="1" indent="-457200"/>
            <a:r>
              <a:rPr lang="pl-PL" dirty="0"/>
              <a:t>młodzieniec</a:t>
            </a:r>
          </a:p>
          <a:p>
            <a:pPr marL="1143000" lvl="1" indent="-457200"/>
            <a:r>
              <a:rPr lang="pl-PL" dirty="0"/>
              <a:t>dojrzały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Starszy człowiek dojrzały</a:t>
            </a:r>
          </a:p>
        </p:txBody>
      </p:sp>
    </p:spTree>
    <p:extLst>
      <p:ext uri="{BB962C8B-B14F-4D97-AF65-F5344CB8AC3E}">
        <p14:creationId xmlns:p14="http://schemas.microsoft.com/office/powerpoint/2010/main" val="370968963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84099F9-6C7C-3F42-A981-20F2F9F34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614" y="5721516"/>
            <a:ext cx="4482196" cy="982087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A615BAC5-8EBB-4E46-9C20-254BCF388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Fazy rozwoju wg mojego czytania 1P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8354380-3DDF-BB4A-AD54-29DFF4B55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38158"/>
            <a:ext cx="6722327" cy="411797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Nowonarodzony niemowlak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Młodzieniec</a:t>
            </a:r>
          </a:p>
          <a:p>
            <a:pPr marL="1143000" lvl="1" indent="-457200"/>
            <a:r>
              <a:rPr lang="pl-PL" dirty="0"/>
              <a:t>Pożądania i rządze</a:t>
            </a:r>
          </a:p>
          <a:p>
            <a:pPr marL="1143000" lvl="1" indent="-457200"/>
            <a:r>
              <a:rPr lang="pl-PL" dirty="0"/>
              <a:t>Trzeźwe myślenie</a:t>
            </a:r>
          </a:p>
          <a:p>
            <a:pPr marL="1143000" lvl="1" indent="-457200"/>
            <a:r>
              <a:rPr lang="pl-PL" dirty="0"/>
              <a:t>Miłość</a:t>
            </a:r>
          </a:p>
          <a:p>
            <a:pPr marL="1143000" lvl="1" indent="-457200"/>
            <a:r>
              <a:rPr lang="pl-PL" dirty="0"/>
              <a:t>Uległość, poddanie, powołanie</a:t>
            </a:r>
          </a:p>
          <a:p>
            <a:pPr marL="1143000" lvl="1" indent="-457200"/>
            <a:r>
              <a:rPr lang="pl-PL" dirty="0"/>
              <a:t>Jednomyślność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Starszy, bo już nie młodszy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Świadek – cierpliwy w cierpieniu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572459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84099F9-6C7C-3F42-A981-20F2F9F34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614" y="5721516"/>
            <a:ext cx="4482196" cy="982087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A615BAC5-8EBB-4E46-9C20-254BCF388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Fazy rozwoju wg mojego czytania 1P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8354380-3DDF-BB4A-AD54-29DFF4B55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38158"/>
            <a:ext cx="6722327" cy="411797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Nowonarodzony niemowlak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Młodzieniec</a:t>
            </a:r>
          </a:p>
          <a:p>
            <a:pPr marL="1143000" lvl="1" indent="-457200"/>
            <a:r>
              <a:rPr lang="pl-PL" dirty="0"/>
              <a:t>Pożądania i rządze</a:t>
            </a:r>
          </a:p>
          <a:p>
            <a:pPr marL="1143000" lvl="1" indent="-457200"/>
            <a:r>
              <a:rPr lang="pl-PL" dirty="0"/>
              <a:t>Trzeźwe myślenie</a:t>
            </a:r>
          </a:p>
          <a:p>
            <a:pPr marL="1143000" lvl="1" indent="-457200"/>
            <a:r>
              <a:rPr lang="pl-PL" dirty="0"/>
              <a:t>Miłość</a:t>
            </a:r>
          </a:p>
          <a:p>
            <a:pPr marL="1143000" lvl="1" indent="-457200"/>
            <a:r>
              <a:rPr lang="pl-PL" dirty="0"/>
              <a:t>Uległość, poddanie, powołanie</a:t>
            </a:r>
          </a:p>
          <a:p>
            <a:pPr marL="1143000" lvl="1" indent="-457200"/>
            <a:r>
              <a:rPr lang="pl-PL" dirty="0"/>
              <a:t>Jednomyślność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Starszy, bo już nie młodszy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Świadek – cierpliwy w cierpieniu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34761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3 pod Fiki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-02-22 Swiatopoglad ucznia - robocza" id="{1BA9BE79-D5B0-FF49-9A89-4F96688B19C6}" vid="{8FE5F894-F069-2040-BB09-92AE3D756D2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Motyw 3 pod Fiki</Template>
  <TotalTime>7107</TotalTime>
  <Words>8319</Words>
  <Application>Microsoft Macintosh PowerPoint</Application>
  <PresentationFormat>Panoramiczny</PresentationFormat>
  <Paragraphs>730</Paragraphs>
  <Slides>121</Slides>
  <Notes>29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121</vt:i4>
      </vt:variant>
    </vt:vector>
  </HeadingPairs>
  <TitlesOfParts>
    <vt:vector size="128" baseType="lpstr">
      <vt:lpstr>Arial</vt:lpstr>
      <vt:lpstr>Calibri</vt:lpstr>
      <vt:lpstr>Calibri Light</vt:lpstr>
      <vt:lpstr>Mangal</vt:lpstr>
      <vt:lpstr>Verdana</vt:lpstr>
      <vt:lpstr>Wingdings</vt:lpstr>
      <vt:lpstr>Motyw 3 pod Fiki</vt:lpstr>
      <vt:lpstr>Olek napisał:  Uczniu Jezusa – dorośnij!  O dojrzałości ucznia  wg. Pierwszego listu Apostoła Piotra  dla S.DP. Gliwice, przedwiośnie ’2022</vt:lpstr>
      <vt:lpstr>Moje wstępne założenia</vt:lpstr>
      <vt:lpstr>Mój cel na to spotkanie</vt:lpstr>
      <vt:lpstr>Mojej zasady interpretacji Pism:</vt:lpstr>
      <vt:lpstr>Wierzę, że człowiek jest trójjedyny.</vt:lpstr>
      <vt:lpstr>Wyczytałem w 1Kor2:14nn że są trzy rodzaje ludzi </vt:lpstr>
      <vt:lpstr>Zbadałem kiedyś „Morfologię chrześcijaństwa” </vt:lpstr>
      <vt:lpstr>Czytanie #1 Wstęp, zakończenie  i słowo o autorze</vt:lpstr>
      <vt:lpstr>Prezentacja programu PowerPoint</vt:lpstr>
      <vt:lpstr>Potrenujmy czytanie</vt:lpstr>
      <vt:lpstr>Prezentacja programu PowerPoint</vt:lpstr>
      <vt:lpstr>Prezentacja programu PowerPoint</vt:lpstr>
      <vt:lpstr>Potrenujmy czytanie</vt:lpstr>
      <vt:lpstr>Plan czytania</vt:lpstr>
      <vt:lpstr>Temat #2 Nowe narodzenie - 1P1:3-2:2a</vt:lpstr>
      <vt:lpstr>Dygresja o pojednaniu  i nowy narodzeniu</vt:lpstr>
      <vt:lpstr>Na początku … (Gen 1:1)</vt:lpstr>
      <vt:lpstr>Problem z grzechem</vt:lpstr>
      <vt:lpstr>Podział świata: zgubione-odkupione</vt:lpstr>
      <vt:lpstr>Inne słowa opisujące zbiory</vt:lpstr>
      <vt:lpstr>Inne słowa opisujące zbiory</vt:lpstr>
      <vt:lpstr>Bóg pojednał nas z sobą i … (2Kor 5:17-21)</vt:lpstr>
      <vt:lpstr>Bóg zlecił nam posługę pojednania. (2Kor 5:17-21)</vt:lpstr>
      <vt:lpstr>Moje pojednanie</vt:lpstr>
      <vt:lpstr>Czytanie #2 Nowe narodzenie - 1P1:3-2:2a</vt:lpstr>
      <vt:lpstr>Prezentacja programu PowerPoint</vt:lpstr>
      <vt:lpstr>Prezentacja programu PowerPoint</vt:lpstr>
      <vt:lpstr>Prezentacja programu PowerPoint</vt:lpstr>
      <vt:lpstr>Moje pojednanie nowe narodzenie</vt:lpstr>
      <vt:lpstr>Moje pojednanie nowe narodzenie</vt:lpstr>
      <vt:lpstr>Gdzie jeszcze opisano nowe narodzenie?</vt:lpstr>
      <vt:lpstr>Prezentacja programu PowerPoint</vt:lpstr>
      <vt:lpstr>Słowa są ważne!</vt:lpstr>
      <vt:lpstr>Temat #3  Ku dorosłości - pożądliwość</vt:lpstr>
      <vt:lpstr>Dygresja o pożądliwościach</vt:lpstr>
      <vt:lpstr>Naturalistyczny model informacyjny Akcent na pożądliwość</vt:lpstr>
      <vt:lpstr>Naturalistyczny model informacyjny Akcent na pożądliwość</vt:lpstr>
      <vt:lpstr>Czytanie #3  Ku dorosłości - pożądliwość</vt:lpstr>
      <vt:lpstr>Prezentacja programu PowerPoint</vt:lpstr>
      <vt:lpstr>Prezentacja programu PowerPoint</vt:lpstr>
      <vt:lpstr>Prezentacja programu PowerPoint</vt:lpstr>
      <vt:lpstr>Dygresja o dzieciach</vt:lpstr>
      <vt:lpstr>Temat #4 Ku dorosłości - trzeźwość i myślenie</vt:lpstr>
      <vt:lpstr>Dygresja o zmianach w myśleniu  po nowym narodzeniu</vt:lpstr>
      <vt:lpstr>Naturalistyczny model informacyjny człowieka </vt:lpstr>
      <vt:lpstr>Naturalistyczny model informacyjny człowieka  </vt:lpstr>
      <vt:lpstr>Teistyczny model człowieka  </vt:lpstr>
      <vt:lpstr>Teistyczny model człowieka  </vt:lpstr>
      <vt:lpstr>Człowiek z Duchem Świętym  </vt:lpstr>
      <vt:lpstr>Człowiek duchowy  </vt:lpstr>
      <vt:lpstr>Czytanie #4 Ku dorosłości - trzeźwość i myślenie</vt:lpstr>
      <vt:lpstr>Prezentacja programu PowerPoint</vt:lpstr>
      <vt:lpstr>Prezentacja programu PowerPoint</vt:lpstr>
      <vt:lpstr>Aby myśleć …</vt:lpstr>
      <vt:lpstr>Temat #5 Ku dojrzałości - miłość</vt:lpstr>
      <vt:lpstr>Miłość</vt:lpstr>
      <vt:lpstr>Definicje</vt:lpstr>
      <vt:lpstr>O miłości w młodości</vt:lpstr>
      <vt:lpstr>Czytanie #5 Ku dojrzałości - miłość</vt:lpstr>
      <vt:lpstr>Prezentacja programu PowerPoint</vt:lpstr>
      <vt:lpstr>Prezentacja programu PowerPoint</vt:lpstr>
      <vt:lpstr>Prezentacja programu PowerPoint</vt:lpstr>
      <vt:lpstr>Temat #6 Ku dojrzałości - uległość </vt:lpstr>
      <vt:lpstr>Poddanie</vt:lpstr>
      <vt:lpstr>Uległość</vt:lpstr>
      <vt:lpstr>Co to panowanie  a co posłuszeństwo?</vt:lpstr>
      <vt:lpstr>Czytanie #6 Ku dojrzałości – uległość - 2:13-3:12</vt:lpstr>
      <vt:lpstr>Prezentacja programu PowerPoint</vt:lpstr>
      <vt:lpstr>Prezentacja programu PowerPoint</vt:lpstr>
      <vt:lpstr>Prezentacja programu PowerPoint</vt:lpstr>
      <vt:lpstr>Prezentacja programu PowerPoint</vt:lpstr>
      <vt:lpstr>Temat #7 Ku dojrzałości - jednomyślność</vt:lpstr>
      <vt:lpstr>Jednomyślność?</vt:lpstr>
      <vt:lpstr>Czytanie #7 Ku dojrzałości - jednomyślność</vt:lpstr>
      <vt:lpstr>Prezentacja programu PowerPoint</vt:lpstr>
      <vt:lpstr>Czytanie #8 Ku dojrzałości - starszeństwo, biskupstwo</vt:lpstr>
      <vt:lpstr>Prezentacja programu PowerPoint</vt:lpstr>
      <vt:lpstr>Temat #8 Ku dojrzałości - starszeństwo, biskupstwo</vt:lpstr>
      <vt:lpstr>Biskup – słowo bardzo zepsute</vt:lpstr>
      <vt:lpstr>Temat #9 Ku dojrzałości – cierpliwość  w cierpieniu</vt:lpstr>
      <vt:lpstr>Prezentacja programu PowerPoint</vt:lpstr>
      <vt:lpstr>Czytanie #9 Ku dojrzałości – cierpliwość  w cierpieniu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Temat #10 Proces wzrostu, rozwoju</vt:lpstr>
      <vt:lpstr>Ewolucjonizm? Nie tym razem!</vt:lpstr>
      <vt:lpstr>Prezentacja programu PowerPoint</vt:lpstr>
      <vt:lpstr>Proces rozwoju przedsiębiorstwa w czasie</vt:lpstr>
      <vt:lpstr>Prezentacja programu PowerPoint</vt:lpstr>
      <vt:lpstr>Prezentacja programu PowerPoint</vt:lpstr>
      <vt:lpstr>Prezentacja programu PowerPoint</vt:lpstr>
      <vt:lpstr>Fazy z rożnych materiałów dotyczących uczniostwa.</vt:lpstr>
      <vt:lpstr>Fazy rozwoju wg mojego czytania 1P</vt:lpstr>
      <vt:lpstr>Fazy rozwoju wg mojego czytania 1P</vt:lpstr>
      <vt:lpstr>Prezentacja programu PowerPoint</vt:lpstr>
      <vt:lpstr>Czytanie #10 Proces wzrostu, rozwoju</vt:lpstr>
      <vt:lpstr>Prezentacja programu PowerPoint</vt:lpstr>
      <vt:lpstr>Prezentacja programu PowerPoint</vt:lpstr>
      <vt:lpstr>Prezentacja programu PowerPoint</vt:lpstr>
      <vt:lpstr>Prezentacja programu PowerPoint</vt:lpstr>
      <vt:lpstr>Dwie kluczowe decyzje w życiu ucznia Jezusa </vt:lpstr>
      <vt:lpstr>Prezentacja programu PowerPoint</vt:lpstr>
      <vt:lpstr>Koniec</vt:lpstr>
      <vt:lpstr>Prezentacja programu PowerPoint</vt:lpstr>
      <vt:lpstr>Prezentacja programu PowerPoint</vt:lpstr>
      <vt:lpstr>Prezentacja programu PowerPoint</vt:lpstr>
      <vt:lpstr>Prezentacja programu PowerPoint</vt:lpstr>
      <vt:lpstr>Dojrzałość wg. Wiki</vt:lpstr>
      <vt:lpstr>Prezentacja programu PowerPoint</vt:lpstr>
      <vt:lpstr>Bardzo uproszczony model  przepływu informacji przez człowieka</vt:lpstr>
      <vt:lpstr>Cechy dziecka</vt:lpstr>
      <vt:lpstr>Prezentacja programu PowerPoint</vt:lpstr>
      <vt:lpstr>Trzy rodzaje ludzi wg 1Kor2:14-3:3</vt:lpstr>
      <vt:lpstr>Dwie kluczowe decyzje w życiu ucznia Jezusa 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dojrzewaniu wg 1P  Dla S.DP. Gliwice, przedwiośnie ’2022</dc:title>
  <dc:creator>Wojciech Apel</dc:creator>
  <cp:lastModifiedBy>Wojciech Apel</cp:lastModifiedBy>
  <cp:revision>94</cp:revision>
  <cp:lastPrinted>2022-03-14T16:12:19Z</cp:lastPrinted>
  <dcterms:created xsi:type="dcterms:W3CDTF">2022-03-11T12:54:58Z</dcterms:created>
  <dcterms:modified xsi:type="dcterms:W3CDTF">2022-03-17T19:25:53Z</dcterms:modified>
</cp:coreProperties>
</file>